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3.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notesSlides/notesSlide14.xml" ContentType="application/vnd.openxmlformats-officedocument.presentationml.notesSl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notesSlides/notesSlide15.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charts/chart15.xml" ContentType="application/vnd.openxmlformats-officedocument.drawingml.chart+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5">
  <p:sldMasterIdLst>
    <p:sldMasterId id="2147483648" r:id="rId6"/>
    <p:sldMasterId id="2147483660" r:id="rId7"/>
  </p:sldMasterIdLst>
  <p:notesMasterIdLst>
    <p:notesMasterId r:id="rId24"/>
  </p:notesMasterIdLst>
  <p:handoutMasterIdLst>
    <p:handoutMasterId r:id="rId25"/>
  </p:handoutMasterIdLst>
  <p:sldIdLst>
    <p:sldId id="395" r:id="rId8"/>
    <p:sldId id="537" r:id="rId9"/>
    <p:sldId id="504" r:id="rId10"/>
    <p:sldId id="506" r:id="rId11"/>
    <p:sldId id="516" r:id="rId12"/>
    <p:sldId id="538" r:id="rId13"/>
    <p:sldId id="530" r:id="rId14"/>
    <p:sldId id="528" r:id="rId15"/>
    <p:sldId id="539" r:id="rId16"/>
    <p:sldId id="455" r:id="rId17"/>
    <p:sldId id="484" r:id="rId18"/>
    <p:sldId id="487" r:id="rId19"/>
    <p:sldId id="535" r:id="rId20"/>
    <p:sldId id="529" r:id="rId21"/>
    <p:sldId id="534" r:id="rId22"/>
    <p:sldId id="450" r:id="rId23"/>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A913C1F-6ED1-4759-8D14-2CB19EB39A0A}">
          <p14:sldIdLst>
            <p14:sldId id="395"/>
            <p14:sldId id="537"/>
            <p14:sldId id="504"/>
            <p14:sldId id="506"/>
            <p14:sldId id="516"/>
            <p14:sldId id="538"/>
            <p14:sldId id="530"/>
            <p14:sldId id="528"/>
            <p14:sldId id="539"/>
            <p14:sldId id="455"/>
            <p14:sldId id="484"/>
            <p14:sldId id="487"/>
            <p14:sldId id="535"/>
            <p14:sldId id="529"/>
            <p14:sldId id="534"/>
            <p14:sldId id="450"/>
          </p14:sldIdLst>
        </p14:section>
      </p14:sectionLst>
    </p:ext>
    <p:ext uri="{EFAFB233-063F-42B5-8137-9DF3F51BA10A}">
      <p15:sldGuideLst xmlns:p15="http://schemas.microsoft.com/office/powerpoint/2012/main">
        <p15:guide id="1" orient="horz" pos="2160">
          <p15:clr>
            <a:srgbClr val="A4A3A4"/>
          </p15:clr>
        </p15:guide>
        <p15:guide id="2" pos="382">
          <p15:clr>
            <a:srgbClr val="A4A3A4"/>
          </p15:clr>
        </p15:guide>
        <p15:guide id="3" pos="2006">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XER Jakob" initials="FJ" lastIdx="6" clrIdx="0"/>
  <p:cmAuthor id="7" name="OECD Marijana" initials="OECD" lastIdx="17" clrIdx="7">
    <p:extLst>
      <p:ext uri="{19B8F6BF-5375-455C-9EA6-DF929625EA0E}">
        <p15:presenceInfo xmlns:p15="http://schemas.microsoft.com/office/powerpoint/2012/main" userId="OECD Marijana" providerId="None"/>
      </p:ext>
    </p:extLst>
  </p:cmAuthor>
  <p:cmAuthor id="1" name="GOLENKO Alice" initials="GA" lastIdx="2" clrIdx="1"/>
  <p:cmAuthor id="8" name="GOKCE Umur, SGE/GRS/SEE" initials="GUS" lastIdx="24" clrIdx="8">
    <p:extLst>
      <p:ext uri="{19B8F6BF-5375-455C-9EA6-DF929625EA0E}">
        <p15:presenceInfo xmlns:p15="http://schemas.microsoft.com/office/powerpoint/2012/main" userId="GOKCE Umur, SGE/GRS/SEE" providerId="None"/>
      </p:ext>
    </p:extLst>
  </p:cmAuthor>
  <p:cmAuthor id="2" name="PAIC Alan" initials="PA" lastIdx="1" clrIdx="2"/>
  <p:cmAuthor id="9" name="RICHTER Anita, SGE/GRS/SEE" initials="RA" lastIdx="2" clrIdx="9">
    <p:extLst>
      <p:ext uri="{19B8F6BF-5375-455C-9EA6-DF929625EA0E}">
        <p15:presenceInfo xmlns:p15="http://schemas.microsoft.com/office/powerpoint/2012/main" userId="RICHTER Anita, SGE/GRS/SEE" providerId="None"/>
      </p:ext>
    </p:extLst>
  </p:cmAuthor>
  <p:cmAuthor id="3" name="BOSSHAMMER Hendrik" initials="BH" lastIdx="1" clrIdx="3"/>
  <p:cmAuthor id="4" name="OECD GRS SEE" initials="ML" lastIdx="15" clrIdx="4">
    <p:extLst>
      <p:ext uri="{19B8F6BF-5375-455C-9EA6-DF929625EA0E}">
        <p15:presenceInfo xmlns:p15="http://schemas.microsoft.com/office/powerpoint/2012/main" userId="OECD GRS SEE" providerId="None"/>
      </p:ext>
    </p:extLst>
  </p:cmAuthor>
  <p:cmAuthor id="5" name="CLEMENCE GIRIN" initials="GC" lastIdx="5" clrIdx="5">
    <p:extLst>
      <p:ext uri="{19B8F6BF-5375-455C-9EA6-DF929625EA0E}">
        <p15:presenceInfo xmlns:p15="http://schemas.microsoft.com/office/powerpoint/2012/main" userId="CLEMENCE GIRIN" providerId="None"/>
      </p:ext>
    </p:extLst>
  </p:cmAuthor>
  <p:cmAuthor id="6" name="PAVLOVIC Jovana GRC/SEE" initials="GRC/SEE " lastIdx="11" clrIdx="6">
    <p:extLst>
      <p:ext uri="{19B8F6BF-5375-455C-9EA6-DF929625EA0E}">
        <p15:presenceInfo xmlns:p15="http://schemas.microsoft.com/office/powerpoint/2012/main" userId="PAVLOVIC Jovana GRC/SE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83"/>
    <a:srgbClr val="CDE1D7"/>
    <a:srgbClr val="005C46"/>
    <a:srgbClr val="FFD184"/>
    <a:srgbClr val="94BEA7"/>
    <a:srgbClr val="B5D2C2"/>
    <a:srgbClr val="00CCAF"/>
    <a:srgbClr val="94AEB7"/>
    <a:srgbClr val="FFE699"/>
    <a:srgbClr val="0081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95332" autoAdjust="0"/>
  </p:normalViewPr>
  <p:slideViewPr>
    <p:cSldViewPr snapToGrid="0" snapToObjects="1">
      <p:cViewPr varScale="1">
        <p:scale>
          <a:sx n="65" d="100"/>
          <a:sy n="65" d="100"/>
        </p:scale>
        <p:origin x="1220" y="32"/>
      </p:cViewPr>
      <p:guideLst>
        <p:guide orient="horz" pos="2160"/>
        <p:guide pos="382"/>
        <p:guide pos="2006"/>
      </p:guideLst>
    </p:cSldViewPr>
  </p:slideViewPr>
  <p:notesTextViewPr>
    <p:cViewPr>
      <p:scale>
        <a:sx n="100" d="100"/>
        <a:sy n="100" d="100"/>
      </p:scale>
      <p:origin x="0" y="0"/>
    </p:cViewPr>
  </p:notesTextViewPr>
  <p:notesViewPr>
    <p:cSldViewPr snapToGrid="0" snapToObjects="1">
      <p:cViewPr>
        <p:scale>
          <a:sx n="97" d="100"/>
          <a:sy n="97" d="100"/>
        </p:scale>
        <p:origin x="-222" y="52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main.oecd.org\Homedir1\CEFARIN_a\Desktop\Letters\GDP%20WB6%20TUR.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https://portal.oecd.org/eshare/grs/pc/Deliverables/SMEPI2022/Meetings/08%20-%20Dubrovnik%20Forum/05_Presentation/Spider%20graphs%20-%20dimensions.xlsx"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oleObject" Target="https://portal.oecd.org/eshare/grs/pc/Deliverables/SMEPI2022/Meetings/08%20-%20Dubrovnik%20Forum/05_Presentation/Spider%20graphs%20-%20dimensions.xlsx" TargetMode="External"/><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https://portal.oecd.org/eshare/grs/pc/Deliverables/SMEPI2022/Meetings/08%20-%20Dubrovnik%20Forum/05_Presentation/Spider%20graphs%20-%20dimensions.xlsx" TargetMode="External"/><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oleObject" Target="https://portal.oecd.org/eshare/grs/pc/Deliverables/SMEPI2022/Meetings/08%20-%20Dubrovnik%20Forum/05_Presentation/Spider%20graphs%20-%20dimensions.xlsx" TargetMode="External"/><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oleObject" Target="https://portal.oecd.org/eshare/grs/pc/Deliverables/SMEPI2022/Meetings/08%20-%20Dubrovnik%20Forum/05_Presentation/Spider%20graphs%20-%20dimensions.xlsx" TargetMode="External"/><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oleObject" Target="https://portal.oecd.org/eshare/grs/pc/Deliverables/SMEPI2022/Meetings/08%20-%20Dubrovnik%20Forum/05_Presentation/Spider%20graphs%20-%20dimensions.xlsx" TargetMode="External"/><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portal.oecd.org/eshare/grs/pc/Deliverables/SMEPI2022/Publication/13_Tables%20and%20graphs/00%20-%20Standardized%20graphs/Figure%20X%20-%20regional%20spider%20graph.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2" Type="http://schemas.openxmlformats.org/officeDocument/2006/relationships/oleObject" Target="https://portal.oecd.org/eshare/grs/pc/Deliverables/SMEPI2022/Meetings/08%20-%20Dubrovnik%20Forum/05_Presentation/Spider%20graphs%20-%20dimensions.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https://portal.oecd.org/eshare/grs/pc/Deliverables/SMEPI2022/Meetings/08%20-%20Dubrovnik%20Forum/05_Presentation/Spider%20graphs%20-%20dimensions.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https://portal.oecd.org/eshare/grs/pc/Deliverables/SMEPI2022/Meetings/08%20-%20Dubrovnik%20Forum/05_Presentation/Spider%20graphs%20-%20dimensions.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https://portal.oecd.org/eshare/grs/pc/Deliverables/SMEPI2022/Meetings/08%20-%20Dubrovnik%20Forum/05_Presentation/Spider%20graphs%20-%20dimensions.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https://portal.oecd.org/eshare/grs/pc/Deliverables/SMEPI2022/Meetings/08%20-%20Dubrovnik%20Forum/05_Presentation/Spider%20graphs%20-%20dimensions.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https://portal.oecd.org/eshare/grs/pc/Deliverables/SMEPI2022/Meetings/08%20-%20Dubrovnik%20Forum/05_Presentation/Spider%20graphs%20-%20dimensions.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040795898295421E-2"/>
          <c:y val="0.14190535965612994"/>
          <c:w val="0.95777318993662375"/>
          <c:h val="0.79336382770994207"/>
        </c:manualLayout>
      </c:layout>
      <c:barChart>
        <c:barDir val="col"/>
        <c:grouping val="clustered"/>
        <c:varyColors val="0"/>
        <c:ser>
          <c:idx val="0"/>
          <c:order val="0"/>
          <c:tx>
            <c:strRef>
              <c:f>GDP!$G$7</c:f>
              <c:strCache>
                <c:ptCount val="1"/>
                <c:pt idx="0">
                  <c:v>ALB</c:v>
                </c:pt>
              </c:strCache>
            </c:strRef>
          </c:tx>
          <c:spPr>
            <a:solidFill>
              <a:srgbClr val="D7E4BD"/>
            </a:solidFill>
            <a:ln>
              <a:noFill/>
            </a:ln>
            <a:effectLst/>
            <a:extLst>
              <a:ext uri="{91240B29-F687-4F45-9708-019B960494DF}">
                <a14:hiddenLine xmlns:a14="http://schemas.microsoft.com/office/drawing/2010/main">
                  <a:noFill/>
                </a14:hiddenLine>
              </a:ext>
            </a:extLst>
          </c:spPr>
          <c:invertIfNegative val="0"/>
          <c:cat>
            <c:strRef>
              <c:f>GDP!$F$8:$F$11</c:f>
              <c:strCache>
                <c:ptCount val="4"/>
                <c:pt idx="0">
                  <c:v>2019</c:v>
                </c:pt>
                <c:pt idx="1">
                  <c:v>2020</c:v>
                </c:pt>
                <c:pt idx="2">
                  <c:v>2021</c:v>
                </c:pt>
                <c:pt idx="3">
                  <c:v>2022*</c:v>
                </c:pt>
              </c:strCache>
            </c:strRef>
          </c:cat>
          <c:val>
            <c:numRef>
              <c:f>GDP!$G$8:$G$11</c:f>
              <c:numCache>
                <c:formatCode>0%</c:formatCode>
                <c:ptCount val="4"/>
                <c:pt idx="0">
                  <c:v>2.1000000000000001E-2</c:v>
                </c:pt>
                <c:pt idx="1">
                  <c:v>-3.5000000000000003E-2</c:v>
                </c:pt>
                <c:pt idx="2">
                  <c:v>8.3000000000000004E-2</c:v>
                </c:pt>
                <c:pt idx="3">
                  <c:v>3.2000000000000001E-2</c:v>
                </c:pt>
              </c:numCache>
            </c:numRef>
          </c:val>
          <c:extLst>
            <c:ext xmlns:c16="http://schemas.microsoft.com/office/drawing/2014/chart" uri="{C3380CC4-5D6E-409C-BE32-E72D297353CC}">
              <c16:uniqueId val="{00000000-79C9-4E55-B4E0-3D1105D4F97A}"/>
            </c:ext>
          </c:extLst>
        </c:ser>
        <c:ser>
          <c:idx val="7"/>
          <c:order val="1"/>
          <c:tx>
            <c:strRef>
              <c:f>GDP!$H$7</c:f>
              <c:strCache>
                <c:ptCount val="1"/>
                <c:pt idx="0">
                  <c:v>BIH</c:v>
                </c:pt>
              </c:strCache>
            </c:strRef>
          </c:tx>
          <c:spPr>
            <a:solidFill>
              <a:srgbClr val="00CCAF"/>
            </a:solidFill>
            <a:ln w="28575" cap="rnd" cmpd="sng" algn="ctr">
              <a:noFill/>
              <a:prstDash val="solid"/>
              <a:round/>
            </a:ln>
            <a:effectLst/>
            <a:extLst>
              <a:ext uri="{91240B29-F687-4F45-9708-019B960494DF}">
                <a14:hiddenLine xmlns:a14="http://schemas.microsoft.com/office/drawing/2010/main" w="28575" cap="rnd" cmpd="sng" algn="ctr">
                  <a:solidFill>
                    <a:srgbClr val="C0504D">
                      <a:tint val="77000"/>
                      <a:shade val="95000"/>
                      <a:satMod val="105000"/>
                    </a:srgbClr>
                  </a:solidFill>
                  <a:prstDash val="solid"/>
                  <a:round/>
                </a14:hiddenLine>
              </a:ext>
            </a:extLst>
          </c:spPr>
          <c:invertIfNegative val="0"/>
          <c:cat>
            <c:strRef>
              <c:f>GDP!$F$8:$F$11</c:f>
              <c:strCache>
                <c:ptCount val="4"/>
                <c:pt idx="0">
                  <c:v>2019</c:v>
                </c:pt>
                <c:pt idx="1">
                  <c:v>2020</c:v>
                </c:pt>
                <c:pt idx="2">
                  <c:v>2021</c:v>
                </c:pt>
                <c:pt idx="3">
                  <c:v>2022*</c:v>
                </c:pt>
              </c:strCache>
            </c:strRef>
          </c:cat>
          <c:val>
            <c:numRef>
              <c:f>GDP!$H$8:$H$11</c:f>
              <c:numCache>
                <c:formatCode>0%</c:formatCode>
                <c:ptCount val="4"/>
                <c:pt idx="0">
                  <c:v>2.8000000000000001E-2</c:v>
                </c:pt>
                <c:pt idx="1">
                  <c:v>-3.2000000000000001E-2</c:v>
                </c:pt>
                <c:pt idx="2">
                  <c:v>7.0999999999999994E-2</c:v>
                </c:pt>
                <c:pt idx="3">
                  <c:v>2.7E-2</c:v>
                </c:pt>
              </c:numCache>
            </c:numRef>
          </c:val>
          <c:extLst>
            <c:ext xmlns:c16="http://schemas.microsoft.com/office/drawing/2014/chart" uri="{C3380CC4-5D6E-409C-BE32-E72D297353CC}">
              <c16:uniqueId val="{00000001-79C9-4E55-B4E0-3D1105D4F97A}"/>
            </c:ext>
          </c:extLst>
        </c:ser>
        <c:ser>
          <c:idx val="1"/>
          <c:order val="2"/>
          <c:tx>
            <c:strRef>
              <c:f>GDP!$I$7</c:f>
              <c:strCache>
                <c:ptCount val="1"/>
                <c:pt idx="0">
                  <c:v>KOS*</c:v>
                </c:pt>
              </c:strCache>
            </c:strRef>
          </c:tx>
          <c:spPr>
            <a:solidFill>
              <a:srgbClr val="005C46"/>
            </a:solidFill>
            <a:ln>
              <a:noFill/>
            </a:ln>
            <a:effectLst/>
            <a:extLst>
              <a:ext uri="{91240B29-F687-4F45-9708-019B960494DF}">
                <a14:hiddenLine xmlns:a14="http://schemas.microsoft.com/office/drawing/2010/main">
                  <a:noFill/>
                </a14:hiddenLine>
              </a:ext>
            </a:extLst>
          </c:spPr>
          <c:invertIfNegative val="0"/>
          <c:cat>
            <c:strRef>
              <c:f>GDP!$F$8:$F$11</c:f>
              <c:strCache>
                <c:ptCount val="4"/>
                <c:pt idx="0">
                  <c:v>2019</c:v>
                </c:pt>
                <c:pt idx="1">
                  <c:v>2020</c:v>
                </c:pt>
                <c:pt idx="2">
                  <c:v>2021</c:v>
                </c:pt>
                <c:pt idx="3">
                  <c:v>2022*</c:v>
                </c:pt>
              </c:strCache>
            </c:strRef>
          </c:cat>
          <c:val>
            <c:numRef>
              <c:f>GDP!$I$8:$I$11</c:f>
              <c:numCache>
                <c:formatCode>0%</c:formatCode>
                <c:ptCount val="4"/>
                <c:pt idx="0">
                  <c:v>4.8000000000000001E-2</c:v>
                </c:pt>
                <c:pt idx="1">
                  <c:v>-5.2999999999999999E-2</c:v>
                </c:pt>
                <c:pt idx="2">
                  <c:v>0.105</c:v>
                </c:pt>
                <c:pt idx="3">
                  <c:v>3.1E-2</c:v>
                </c:pt>
              </c:numCache>
            </c:numRef>
          </c:val>
          <c:extLst>
            <c:ext xmlns:c16="http://schemas.microsoft.com/office/drawing/2014/chart" uri="{C3380CC4-5D6E-409C-BE32-E72D297353CC}">
              <c16:uniqueId val="{00000002-79C9-4E55-B4E0-3D1105D4F97A}"/>
            </c:ext>
          </c:extLst>
        </c:ser>
        <c:ser>
          <c:idx val="2"/>
          <c:order val="3"/>
          <c:tx>
            <c:strRef>
              <c:f>GDP!$J$7</c:f>
              <c:strCache>
                <c:ptCount val="1"/>
                <c:pt idx="0">
                  <c:v>MKD</c:v>
                </c:pt>
              </c:strCache>
            </c:strRef>
          </c:tx>
          <c:spPr>
            <a:solidFill>
              <a:srgbClr val="94BEA7"/>
            </a:solidFill>
            <a:ln>
              <a:noFill/>
            </a:ln>
            <a:effectLst/>
            <a:extLst>
              <a:ext uri="{91240B29-F687-4F45-9708-019B960494DF}">
                <a14:hiddenLine xmlns:a14="http://schemas.microsoft.com/office/drawing/2010/main">
                  <a:noFill/>
                </a14:hiddenLine>
              </a:ext>
            </a:extLst>
          </c:spPr>
          <c:invertIfNegative val="0"/>
          <c:cat>
            <c:strRef>
              <c:f>GDP!$F$8:$F$11</c:f>
              <c:strCache>
                <c:ptCount val="4"/>
                <c:pt idx="0">
                  <c:v>2019</c:v>
                </c:pt>
                <c:pt idx="1">
                  <c:v>2020</c:v>
                </c:pt>
                <c:pt idx="2">
                  <c:v>2021</c:v>
                </c:pt>
                <c:pt idx="3">
                  <c:v>2022*</c:v>
                </c:pt>
              </c:strCache>
            </c:strRef>
          </c:cat>
          <c:val>
            <c:numRef>
              <c:f>GDP!$J$8:$J$11</c:f>
              <c:numCache>
                <c:formatCode>0%</c:formatCode>
                <c:ptCount val="4"/>
                <c:pt idx="0">
                  <c:v>3.9E-2</c:v>
                </c:pt>
                <c:pt idx="1">
                  <c:v>-6.0999999999999999E-2</c:v>
                </c:pt>
                <c:pt idx="2">
                  <c:v>4.2000000000000003E-2</c:v>
                </c:pt>
                <c:pt idx="3">
                  <c:v>3.5999999999999997E-2</c:v>
                </c:pt>
              </c:numCache>
            </c:numRef>
          </c:val>
          <c:extLst>
            <c:ext xmlns:c16="http://schemas.microsoft.com/office/drawing/2014/chart" uri="{C3380CC4-5D6E-409C-BE32-E72D297353CC}">
              <c16:uniqueId val="{00000003-79C9-4E55-B4E0-3D1105D4F97A}"/>
            </c:ext>
          </c:extLst>
        </c:ser>
        <c:ser>
          <c:idx val="3"/>
          <c:order val="4"/>
          <c:tx>
            <c:strRef>
              <c:f>GDP!$K$7</c:f>
              <c:strCache>
                <c:ptCount val="1"/>
                <c:pt idx="0">
                  <c:v>MNE</c:v>
                </c:pt>
              </c:strCache>
            </c:strRef>
          </c:tx>
          <c:spPr>
            <a:solidFill>
              <a:srgbClr val="94AEB7"/>
            </a:solidFill>
            <a:ln w="28575">
              <a:noFill/>
            </a:ln>
          </c:spPr>
          <c:invertIfNegative val="0"/>
          <c:cat>
            <c:strRef>
              <c:f>GDP!$F$8:$F$11</c:f>
              <c:strCache>
                <c:ptCount val="4"/>
                <c:pt idx="0">
                  <c:v>2019</c:v>
                </c:pt>
                <c:pt idx="1">
                  <c:v>2020</c:v>
                </c:pt>
                <c:pt idx="2">
                  <c:v>2021</c:v>
                </c:pt>
                <c:pt idx="3">
                  <c:v>2022*</c:v>
                </c:pt>
              </c:strCache>
            </c:strRef>
          </c:cat>
          <c:val>
            <c:numRef>
              <c:f>GDP!$K$8:$K$11</c:f>
              <c:numCache>
                <c:formatCode>0%</c:formatCode>
                <c:ptCount val="4"/>
                <c:pt idx="0">
                  <c:v>4.1000000000000002E-2</c:v>
                </c:pt>
                <c:pt idx="1">
                  <c:v>-0.153</c:v>
                </c:pt>
                <c:pt idx="2">
                  <c:v>0.124</c:v>
                </c:pt>
                <c:pt idx="3">
                  <c:v>2.7E-2</c:v>
                </c:pt>
              </c:numCache>
            </c:numRef>
          </c:val>
          <c:extLst>
            <c:ext xmlns:c16="http://schemas.microsoft.com/office/drawing/2014/chart" uri="{C3380CC4-5D6E-409C-BE32-E72D297353CC}">
              <c16:uniqueId val="{00000004-79C9-4E55-B4E0-3D1105D4F97A}"/>
            </c:ext>
          </c:extLst>
        </c:ser>
        <c:ser>
          <c:idx val="4"/>
          <c:order val="5"/>
          <c:tx>
            <c:strRef>
              <c:f>GDP!$L$7</c:f>
              <c:strCache>
                <c:ptCount val="1"/>
                <c:pt idx="0">
                  <c:v>SRB</c:v>
                </c:pt>
              </c:strCache>
            </c:strRef>
          </c:tx>
          <c:spPr>
            <a:solidFill>
              <a:srgbClr val="009983"/>
            </a:solidFill>
            <a:ln w="28575">
              <a:noFill/>
            </a:ln>
          </c:spPr>
          <c:invertIfNegative val="0"/>
          <c:cat>
            <c:strRef>
              <c:f>GDP!$F$8:$F$11</c:f>
              <c:strCache>
                <c:ptCount val="4"/>
                <c:pt idx="0">
                  <c:v>2019</c:v>
                </c:pt>
                <c:pt idx="1">
                  <c:v>2020</c:v>
                </c:pt>
                <c:pt idx="2">
                  <c:v>2021</c:v>
                </c:pt>
                <c:pt idx="3">
                  <c:v>2022*</c:v>
                </c:pt>
              </c:strCache>
            </c:strRef>
          </c:cat>
          <c:val>
            <c:numRef>
              <c:f>GDP!$L$8:$L$11</c:f>
              <c:numCache>
                <c:formatCode>0%</c:formatCode>
                <c:ptCount val="4"/>
                <c:pt idx="0">
                  <c:v>4.2999999999999997E-2</c:v>
                </c:pt>
                <c:pt idx="1">
                  <c:v>-8.9999999999999993E-3</c:v>
                </c:pt>
                <c:pt idx="2">
                  <c:v>7.3999999999999996E-2</c:v>
                </c:pt>
                <c:pt idx="3">
                  <c:v>3.1E-2</c:v>
                </c:pt>
              </c:numCache>
            </c:numRef>
          </c:val>
          <c:extLst>
            <c:ext xmlns:c16="http://schemas.microsoft.com/office/drawing/2014/chart" uri="{C3380CC4-5D6E-409C-BE32-E72D297353CC}">
              <c16:uniqueId val="{00000005-79C9-4E55-B4E0-3D1105D4F97A}"/>
            </c:ext>
          </c:extLst>
        </c:ser>
        <c:ser>
          <c:idx val="5"/>
          <c:order val="6"/>
          <c:tx>
            <c:strRef>
              <c:f>GDP!$M$7</c:f>
              <c:strCache>
                <c:ptCount val="1"/>
                <c:pt idx="0">
                  <c:v>TUR</c:v>
                </c:pt>
              </c:strCache>
            </c:strRef>
          </c:tx>
          <c:spPr>
            <a:solidFill>
              <a:srgbClr val="70AD47">
                <a:lumMod val="40000"/>
                <a:lumOff val="60000"/>
              </a:srgbClr>
            </a:solidFill>
            <a:ln w="28575">
              <a:noFill/>
            </a:ln>
          </c:spPr>
          <c:invertIfNegative val="0"/>
          <c:cat>
            <c:strRef>
              <c:f>GDP!$F$8:$F$11</c:f>
              <c:strCache>
                <c:ptCount val="4"/>
                <c:pt idx="0">
                  <c:v>2019</c:v>
                </c:pt>
                <c:pt idx="1">
                  <c:v>2020</c:v>
                </c:pt>
                <c:pt idx="2">
                  <c:v>2021</c:v>
                </c:pt>
                <c:pt idx="3">
                  <c:v>2022*</c:v>
                </c:pt>
              </c:strCache>
            </c:strRef>
          </c:cat>
          <c:val>
            <c:numRef>
              <c:f>GDP!$M$8:$M$11</c:f>
              <c:numCache>
                <c:formatCode>0%</c:formatCode>
                <c:ptCount val="4"/>
                <c:pt idx="0">
                  <c:v>8.9999999999999993E-3</c:v>
                </c:pt>
                <c:pt idx="1">
                  <c:v>1.7999999999999999E-2</c:v>
                </c:pt>
                <c:pt idx="2">
                  <c:v>0.11</c:v>
                </c:pt>
                <c:pt idx="3">
                  <c:v>7.2999999999999995E-2</c:v>
                </c:pt>
              </c:numCache>
            </c:numRef>
          </c:val>
          <c:extLst>
            <c:ext xmlns:c16="http://schemas.microsoft.com/office/drawing/2014/chart" uri="{C3380CC4-5D6E-409C-BE32-E72D297353CC}">
              <c16:uniqueId val="{00000006-79C9-4E55-B4E0-3D1105D4F97A}"/>
            </c:ext>
          </c:extLst>
        </c:ser>
        <c:dLbls>
          <c:showLegendKey val="0"/>
          <c:showVal val="0"/>
          <c:showCatName val="0"/>
          <c:showSerName val="0"/>
          <c:showPercent val="0"/>
          <c:showBubbleSize val="0"/>
        </c:dLbls>
        <c:gapWidth val="150"/>
        <c:axId val="303415680"/>
        <c:axId val="303417216"/>
      </c:barChart>
      <c:lineChart>
        <c:grouping val="standard"/>
        <c:varyColors val="0"/>
        <c:ser>
          <c:idx val="6"/>
          <c:order val="7"/>
          <c:tx>
            <c:strRef>
              <c:f>GDP!$N$7</c:f>
              <c:strCache>
                <c:ptCount val="1"/>
                <c:pt idx="0">
                  <c:v>WBT average</c:v>
                </c:pt>
              </c:strCache>
            </c:strRef>
          </c:tx>
          <c:spPr>
            <a:ln w="22225">
              <a:solidFill>
                <a:srgbClr val="7AA288"/>
              </a:solidFill>
            </a:ln>
          </c:spPr>
          <c:marker>
            <c:symbol val="none"/>
          </c:marker>
          <c:cat>
            <c:strRef>
              <c:f>GDP!$F$8:$F$11</c:f>
              <c:strCache>
                <c:ptCount val="4"/>
                <c:pt idx="0">
                  <c:v>2019</c:v>
                </c:pt>
                <c:pt idx="1">
                  <c:v>2020</c:v>
                </c:pt>
                <c:pt idx="2">
                  <c:v>2021</c:v>
                </c:pt>
                <c:pt idx="3">
                  <c:v>2022*</c:v>
                </c:pt>
              </c:strCache>
            </c:strRef>
          </c:cat>
          <c:val>
            <c:numRef>
              <c:f>GDP!$N$8:$N$11</c:f>
              <c:numCache>
                <c:formatCode>0%</c:formatCode>
                <c:ptCount val="4"/>
                <c:pt idx="0">
                  <c:v>3.2714285714285717E-2</c:v>
                </c:pt>
                <c:pt idx="1">
                  <c:v>-4.6428571428571423E-2</c:v>
                </c:pt>
                <c:pt idx="2">
                  <c:v>8.6999999999999994E-2</c:v>
                </c:pt>
                <c:pt idx="3">
                  <c:v>3.6714285714285713E-2</c:v>
                </c:pt>
              </c:numCache>
            </c:numRef>
          </c:val>
          <c:smooth val="0"/>
          <c:extLst>
            <c:ext xmlns:c16="http://schemas.microsoft.com/office/drawing/2014/chart" uri="{C3380CC4-5D6E-409C-BE32-E72D297353CC}">
              <c16:uniqueId val="{00000007-79C9-4E55-B4E0-3D1105D4F97A}"/>
            </c:ext>
          </c:extLst>
        </c:ser>
        <c:ser>
          <c:idx val="8"/>
          <c:order val="8"/>
          <c:tx>
            <c:strRef>
              <c:f>GDP!$O$7</c:f>
              <c:strCache>
                <c:ptCount val="1"/>
                <c:pt idx="0">
                  <c:v>OECD</c:v>
                </c:pt>
              </c:strCache>
            </c:strRef>
          </c:tx>
          <c:spPr>
            <a:ln w="28575">
              <a:noFill/>
            </a:ln>
          </c:spPr>
          <c:marker>
            <c:symbol val="circle"/>
            <c:size val="7"/>
            <c:spPr>
              <a:solidFill>
                <a:srgbClr val="002060"/>
              </a:solidFill>
              <a:ln>
                <a:noFill/>
              </a:ln>
            </c:spPr>
          </c:marker>
          <c:cat>
            <c:strRef>
              <c:f>GDP!$F$8:$F$11</c:f>
              <c:strCache>
                <c:ptCount val="4"/>
                <c:pt idx="0">
                  <c:v>2019</c:v>
                </c:pt>
                <c:pt idx="1">
                  <c:v>2020</c:v>
                </c:pt>
                <c:pt idx="2">
                  <c:v>2021</c:v>
                </c:pt>
                <c:pt idx="3">
                  <c:v>2022*</c:v>
                </c:pt>
              </c:strCache>
            </c:strRef>
          </c:cat>
          <c:val>
            <c:numRef>
              <c:f>GDP!$O$8:$O$11</c:f>
              <c:numCache>
                <c:formatCode>0%</c:formatCode>
                <c:ptCount val="4"/>
                <c:pt idx="0">
                  <c:v>1.7000000000000001E-2</c:v>
                </c:pt>
                <c:pt idx="1">
                  <c:v>-4.4999999999999998E-2</c:v>
                </c:pt>
                <c:pt idx="2">
                  <c:v>5.5E-2</c:v>
                </c:pt>
                <c:pt idx="3">
                  <c:v>2.7E-2</c:v>
                </c:pt>
              </c:numCache>
            </c:numRef>
          </c:val>
          <c:smooth val="0"/>
          <c:extLst>
            <c:ext xmlns:c16="http://schemas.microsoft.com/office/drawing/2014/chart" uri="{C3380CC4-5D6E-409C-BE32-E72D297353CC}">
              <c16:uniqueId val="{00000008-79C9-4E55-B4E0-3D1105D4F97A}"/>
            </c:ext>
          </c:extLst>
        </c:ser>
        <c:dLbls>
          <c:showLegendKey val="0"/>
          <c:showVal val="0"/>
          <c:showCatName val="0"/>
          <c:showSerName val="0"/>
          <c:showPercent val="0"/>
          <c:showBubbleSize val="0"/>
        </c:dLbls>
        <c:marker val="1"/>
        <c:smooth val="0"/>
        <c:axId val="303415680"/>
        <c:axId val="303417216"/>
      </c:lineChart>
      <c:catAx>
        <c:axId val="303415680"/>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100" b="0" i="0">
                <a:solidFill>
                  <a:srgbClr val="000000"/>
                </a:solidFill>
                <a:latin typeface="Arial Narrow"/>
                <a:ea typeface="Arial Narrow"/>
                <a:cs typeface="Arial Narrow"/>
              </a:defRPr>
            </a:pPr>
            <a:endParaRPr lang="en-US"/>
          </a:p>
        </c:txPr>
        <c:crossAx val="303417216"/>
        <c:crosses val="autoZero"/>
        <c:auto val="1"/>
        <c:lblAlgn val="ctr"/>
        <c:lblOffset val="0"/>
        <c:tickLblSkip val="1"/>
        <c:noMultiLvlLbl val="0"/>
      </c:catAx>
      <c:valAx>
        <c:axId val="303417216"/>
        <c:scaling>
          <c:orientation val="minMax"/>
        </c:scaling>
        <c:delete val="0"/>
        <c:axPos val="l"/>
        <c:majorGridlines>
          <c:spPr>
            <a:ln w="12700" cmpd="sng">
              <a:solidFill>
                <a:sysClr val="window" lastClr="FFFFFF">
                  <a:lumMod val="75000"/>
                </a:sysClr>
              </a:solidFill>
              <a:prstDash val="solid"/>
            </a:ln>
          </c:spPr>
        </c:majorGridlines>
        <c:numFmt formatCode="0%"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050" b="0" i="0">
                <a:solidFill>
                  <a:srgbClr val="000000"/>
                </a:solidFill>
                <a:latin typeface="Arial Narrow"/>
                <a:ea typeface="Arial Narrow"/>
                <a:cs typeface="Arial Narrow"/>
              </a:defRPr>
            </a:pPr>
            <a:endParaRPr lang="en-US"/>
          </a:p>
        </c:txPr>
        <c:crossAx val="303415680"/>
        <c:crosses val="autoZero"/>
        <c:crossBetween val="between"/>
      </c:valAx>
      <c:spPr>
        <a:noFill/>
        <a:ln>
          <a:noFill/>
        </a:ln>
        <a:effectLst/>
        <a:extLst>
          <a:ext uri="{91240B29-F687-4F45-9708-019B960494DF}">
            <a14:hiddenLine xmlns:a14="http://schemas.microsoft.com/office/drawing/2010/main">
              <a:noFill/>
            </a14:hiddenLine>
          </a:ext>
        </a:extLst>
      </c:spPr>
    </c:plotArea>
    <c:legend>
      <c:legendPos val="r"/>
      <c:layout>
        <c:manualLayout>
          <c:xMode val="edge"/>
          <c:yMode val="edge"/>
          <c:x val="4.5772365854619988E-2"/>
          <c:y val="1.9920803043647736E-2"/>
          <c:w val="0.9520414892432203"/>
          <c:h val="7.4703011413679007E-2"/>
        </c:manualLayout>
      </c:layout>
      <c:overlay val="1"/>
      <c:spPr>
        <a:solidFill>
          <a:sysClr val="window" lastClr="FFFFFF"/>
        </a:solidFill>
        <a:ln>
          <a:noFill/>
        </a:ln>
        <a:effectLst/>
        <a:extLst>
          <a:ext uri="{91240B29-F687-4F45-9708-019B960494DF}">
            <a14:hiddenLine xmlns:a14="http://schemas.microsoft.com/office/drawing/2010/main">
              <a:noFill/>
            </a14:hiddenLine>
          </a:ext>
        </a:extLst>
      </c:spPr>
      <c:txPr>
        <a:bodyPr/>
        <a:lstStyle/>
        <a:p>
          <a:pPr>
            <a:defRPr sz="105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450457817602825"/>
          <c:y val="0.20928170465633875"/>
          <c:w val="0.35886258359041989"/>
          <c:h val="0.72370873488361898"/>
        </c:manualLayout>
      </c:layout>
      <c:radarChart>
        <c:radarStyle val="marker"/>
        <c:varyColors val="0"/>
        <c:ser>
          <c:idx val="0"/>
          <c:order val="0"/>
          <c:tx>
            <c:strRef>
              <c:f>'Dim 9'!$B$7</c:f>
              <c:strCache>
                <c:ptCount val="1"/>
                <c:pt idx="0">
                  <c:v>2019 Dimension average score</c:v>
                </c:pt>
              </c:strCache>
            </c:strRef>
          </c:tx>
          <c:spPr>
            <a:ln w="19050">
              <a:solidFill>
                <a:srgbClr val="94BEA7"/>
              </a:solidFill>
              <a:prstDash val="sysDash"/>
            </a:ln>
          </c:spPr>
          <c:marker>
            <c:symbol val="none"/>
          </c:marker>
          <c:cat>
            <c:strRef>
              <c:f>'Dim 9'!$A$8:$A$14</c:f>
              <c:strCache>
                <c:ptCount val="7"/>
                <c:pt idx="0">
                  <c:v>ALB</c:v>
                </c:pt>
                <c:pt idx="1">
                  <c:v>BIH</c:v>
                </c:pt>
                <c:pt idx="2">
                  <c:v>KOS</c:v>
                </c:pt>
                <c:pt idx="3">
                  <c:v>MKD</c:v>
                </c:pt>
                <c:pt idx="4">
                  <c:v>MNE</c:v>
                </c:pt>
                <c:pt idx="5">
                  <c:v>SRB</c:v>
                </c:pt>
                <c:pt idx="6">
                  <c:v>TUR</c:v>
                </c:pt>
              </c:strCache>
            </c:strRef>
          </c:cat>
          <c:val>
            <c:numRef>
              <c:f>'Dim 9'!$B$8:$B$14</c:f>
              <c:numCache>
                <c:formatCode>0.00</c:formatCode>
                <c:ptCount val="7"/>
                <c:pt idx="0">
                  <c:v>1.98</c:v>
                </c:pt>
                <c:pt idx="1">
                  <c:v>2.4</c:v>
                </c:pt>
                <c:pt idx="2">
                  <c:v>1.92</c:v>
                </c:pt>
                <c:pt idx="3">
                  <c:v>2.72</c:v>
                </c:pt>
                <c:pt idx="4">
                  <c:v>2.95</c:v>
                </c:pt>
                <c:pt idx="5">
                  <c:v>2.21</c:v>
                </c:pt>
                <c:pt idx="6">
                  <c:v>4.12</c:v>
                </c:pt>
              </c:numCache>
            </c:numRef>
          </c:val>
          <c:extLst>
            <c:ext xmlns:c16="http://schemas.microsoft.com/office/drawing/2014/chart" uri="{C3380CC4-5D6E-409C-BE32-E72D297353CC}">
              <c16:uniqueId val="{00000000-203B-40A3-B6ED-C7A773FB9FA5}"/>
            </c:ext>
          </c:extLst>
        </c:ser>
        <c:ser>
          <c:idx val="1"/>
          <c:order val="1"/>
          <c:tx>
            <c:strRef>
              <c:f>'Dim 9'!$C$7</c:f>
              <c:strCache>
                <c:ptCount val="1"/>
                <c:pt idx="0">
                  <c:v>2022 Dimension average score</c:v>
                </c:pt>
              </c:strCache>
            </c:strRef>
          </c:tx>
          <c:spPr>
            <a:ln w="19050">
              <a:solidFill>
                <a:srgbClr val="009983"/>
              </a:solidFill>
              <a:prstDash val="solid"/>
            </a:ln>
          </c:spPr>
          <c:marker>
            <c:symbol val="none"/>
          </c:marker>
          <c:cat>
            <c:strRef>
              <c:f>'Dim 9'!$A$8:$A$14</c:f>
              <c:strCache>
                <c:ptCount val="7"/>
                <c:pt idx="0">
                  <c:v>ALB</c:v>
                </c:pt>
                <c:pt idx="1">
                  <c:v>BIH</c:v>
                </c:pt>
                <c:pt idx="2">
                  <c:v>KOS</c:v>
                </c:pt>
                <c:pt idx="3">
                  <c:v>MKD</c:v>
                </c:pt>
                <c:pt idx="4">
                  <c:v>MNE</c:v>
                </c:pt>
                <c:pt idx="5">
                  <c:v>SRB</c:v>
                </c:pt>
                <c:pt idx="6">
                  <c:v>TUR</c:v>
                </c:pt>
              </c:strCache>
            </c:strRef>
          </c:cat>
          <c:val>
            <c:numRef>
              <c:f>'Dim 9'!$C$8:$C$14</c:f>
              <c:numCache>
                <c:formatCode>0.00</c:formatCode>
                <c:ptCount val="7"/>
                <c:pt idx="0">
                  <c:v>2.0699999999999998</c:v>
                </c:pt>
                <c:pt idx="1">
                  <c:v>2.92</c:v>
                </c:pt>
                <c:pt idx="2">
                  <c:v>2.0499999999999998</c:v>
                </c:pt>
                <c:pt idx="3">
                  <c:v>3.16</c:v>
                </c:pt>
                <c:pt idx="4">
                  <c:v>3.65</c:v>
                </c:pt>
                <c:pt idx="5">
                  <c:v>2.5299999999999998</c:v>
                </c:pt>
                <c:pt idx="6">
                  <c:v>4.2300000000000004</c:v>
                </c:pt>
              </c:numCache>
            </c:numRef>
          </c:val>
          <c:extLst>
            <c:ext xmlns:c16="http://schemas.microsoft.com/office/drawing/2014/chart" uri="{C3380CC4-5D6E-409C-BE32-E72D297353CC}">
              <c16:uniqueId val="{00000001-203B-40A3-B6ED-C7A773FB9FA5}"/>
            </c:ext>
          </c:extLst>
        </c:ser>
        <c:dLbls>
          <c:showLegendKey val="0"/>
          <c:showVal val="0"/>
          <c:showCatName val="0"/>
          <c:showSerName val="0"/>
          <c:showPercent val="0"/>
          <c:showBubbleSize val="0"/>
        </c:dLbls>
        <c:axId val="373953280"/>
        <c:axId val="373954816"/>
      </c:radarChart>
      <c:catAx>
        <c:axId val="373953280"/>
        <c:scaling>
          <c:orientation val="minMax"/>
        </c:scaling>
        <c:delete val="0"/>
        <c:axPos val="b"/>
        <c:majorGridlines/>
        <c:numFmt formatCode="General" sourceLinked="1"/>
        <c:majorTickMark val="out"/>
        <c:minorTickMark val="none"/>
        <c:tickLblPos val="nextTo"/>
        <c:txPr>
          <a:bodyPr/>
          <a:lstStyle/>
          <a:p>
            <a:pPr>
              <a:defRPr sz="750" b="0" i="0">
                <a:solidFill>
                  <a:srgbClr val="000000"/>
                </a:solidFill>
                <a:latin typeface="Arial Narrow"/>
                <a:ea typeface="Arial Narrow"/>
                <a:cs typeface="Arial Narrow"/>
              </a:defRPr>
            </a:pPr>
            <a:endParaRPr lang="en-US"/>
          </a:p>
        </c:txPr>
        <c:crossAx val="373954816"/>
        <c:crosses val="autoZero"/>
        <c:auto val="1"/>
        <c:lblAlgn val="ctr"/>
        <c:lblOffset val="100"/>
        <c:noMultiLvlLbl val="0"/>
      </c:catAx>
      <c:valAx>
        <c:axId val="373954816"/>
        <c:scaling>
          <c:orientation val="minMax"/>
          <c:max val="5"/>
          <c:min val="1"/>
        </c:scaling>
        <c:delete val="0"/>
        <c:axPos val="l"/>
        <c:majorGridlines>
          <c:spPr>
            <a:ln w="6350" cmpd="sng">
              <a:solidFill>
                <a:srgbClr val="000000"/>
              </a:solidFill>
              <a:prstDash val="solid"/>
            </a:ln>
          </c:spPr>
        </c:majorGridlines>
        <c:numFmt formatCode="General" sourceLinked="0"/>
        <c:majorTickMark val="in"/>
        <c:minorTickMark val="none"/>
        <c:tickLblPos val="nextTo"/>
        <c:spPr>
          <a:noFill/>
          <a:ln w="15875">
            <a:no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373953280"/>
        <c:crosses val="autoZero"/>
        <c:crossBetween val="between"/>
        <c:majorUnit val="1"/>
      </c:valAx>
      <c:spPr>
        <a:noFill/>
        <a:ln>
          <a:noFill/>
        </a:ln>
        <a:effectLst/>
        <a:extLst>
          <a:ext uri="{91240B29-F687-4F45-9708-019B960494DF}">
            <a14:hiddenLine xmlns:a14="http://schemas.microsoft.com/office/drawing/2010/main">
              <a:noFill/>
            </a14:hiddenLine>
          </a:ext>
        </a:extLst>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787119896610993"/>
          <c:y val="0.23130621775377724"/>
          <c:w val="0.35034018892476321"/>
          <c:h val="0.70330532977070259"/>
        </c:manualLayout>
      </c:layout>
      <c:radarChart>
        <c:radarStyle val="marker"/>
        <c:varyColors val="0"/>
        <c:ser>
          <c:idx val="0"/>
          <c:order val="0"/>
          <c:tx>
            <c:strRef>
              <c:f>'Dim 5b'!$B$7</c:f>
              <c:strCache>
                <c:ptCount val="1"/>
                <c:pt idx="0">
                  <c:v>2019 Dimension average score</c:v>
                </c:pt>
              </c:strCache>
            </c:strRef>
          </c:tx>
          <c:spPr>
            <a:ln w="19050">
              <a:solidFill>
                <a:srgbClr val="94BEA7"/>
              </a:solidFill>
              <a:prstDash val="sysDash"/>
            </a:ln>
          </c:spPr>
          <c:marker>
            <c:symbol val="none"/>
          </c:marker>
          <c:cat>
            <c:strRef>
              <c:f>'Dim 5b'!$A$8:$A$14</c:f>
              <c:strCache>
                <c:ptCount val="7"/>
                <c:pt idx="0">
                  <c:v>ALB</c:v>
                </c:pt>
                <c:pt idx="1">
                  <c:v>BIH</c:v>
                </c:pt>
                <c:pt idx="2">
                  <c:v>KOS</c:v>
                </c:pt>
                <c:pt idx="3">
                  <c:v>MKD</c:v>
                </c:pt>
                <c:pt idx="4">
                  <c:v>MNE</c:v>
                </c:pt>
                <c:pt idx="5">
                  <c:v>SRB</c:v>
                </c:pt>
                <c:pt idx="6">
                  <c:v>TUR</c:v>
                </c:pt>
              </c:strCache>
            </c:strRef>
          </c:cat>
          <c:val>
            <c:numRef>
              <c:f>'Dim 5b'!$B$8:$B$14</c:f>
              <c:numCache>
                <c:formatCode>General</c:formatCode>
                <c:ptCount val="7"/>
                <c:pt idx="0">
                  <c:v>3.69</c:v>
                </c:pt>
                <c:pt idx="1">
                  <c:v>3.57</c:v>
                </c:pt>
                <c:pt idx="2">
                  <c:v>4.09</c:v>
                </c:pt>
                <c:pt idx="3">
                  <c:v>4.49</c:v>
                </c:pt>
                <c:pt idx="4">
                  <c:v>3.87</c:v>
                </c:pt>
                <c:pt idx="5">
                  <c:v>3.52</c:v>
                </c:pt>
                <c:pt idx="6">
                  <c:v>3.66</c:v>
                </c:pt>
              </c:numCache>
            </c:numRef>
          </c:val>
          <c:extLst>
            <c:ext xmlns:c16="http://schemas.microsoft.com/office/drawing/2014/chart" uri="{C3380CC4-5D6E-409C-BE32-E72D297353CC}">
              <c16:uniqueId val="{00000000-7D2C-4A7D-BEF4-750CC51E3A43}"/>
            </c:ext>
          </c:extLst>
        </c:ser>
        <c:ser>
          <c:idx val="1"/>
          <c:order val="1"/>
          <c:tx>
            <c:strRef>
              <c:f>'Dim 5b'!$C$7</c:f>
              <c:strCache>
                <c:ptCount val="1"/>
                <c:pt idx="0">
                  <c:v>2022 Dimension average score</c:v>
                </c:pt>
              </c:strCache>
            </c:strRef>
          </c:tx>
          <c:spPr>
            <a:ln w="19050">
              <a:solidFill>
                <a:srgbClr val="009983"/>
              </a:solidFill>
              <a:prstDash val="solid"/>
            </a:ln>
          </c:spPr>
          <c:marker>
            <c:symbol val="none"/>
          </c:marker>
          <c:cat>
            <c:strRef>
              <c:f>'Dim 5b'!$A$8:$A$14</c:f>
              <c:strCache>
                <c:ptCount val="7"/>
                <c:pt idx="0">
                  <c:v>ALB</c:v>
                </c:pt>
                <c:pt idx="1">
                  <c:v>BIH</c:v>
                </c:pt>
                <c:pt idx="2">
                  <c:v>KOS</c:v>
                </c:pt>
                <c:pt idx="3">
                  <c:v>MKD</c:v>
                </c:pt>
                <c:pt idx="4">
                  <c:v>MNE</c:v>
                </c:pt>
                <c:pt idx="5">
                  <c:v>SRB</c:v>
                </c:pt>
                <c:pt idx="6">
                  <c:v>TUR</c:v>
                </c:pt>
              </c:strCache>
            </c:strRef>
          </c:cat>
          <c:val>
            <c:numRef>
              <c:f>'Dim 5b'!$C$8:$C$14</c:f>
              <c:numCache>
                <c:formatCode>0.00</c:formatCode>
                <c:ptCount val="7"/>
                <c:pt idx="0">
                  <c:v>4.3927500000000004</c:v>
                </c:pt>
                <c:pt idx="1">
                  <c:v>3.48875</c:v>
                </c:pt>
                <c:pt idx="2">
                  <c:v>3.86</c:v>
                </c:pt>
                <c:pt idx="3">
                  <c:v>3.9712499999999999</c:v>
                </c:pt>
                <c:pt idx="4">
                  <c:v>4.1574999999999998</c:v>
                </c:pt>
                <c:pt idx="5">
                  <c:v>4.2462499999999999</c:v>
                </c:pt>
                <c:pt idx="6">
                  <c:v>3.7275</c:v>
                </c:pt>
              </c:numCache>
            </c:numRef>
          </c:val>
          <c:extLst>
            <c:ext xmlns:c16="http://schemas.microsoft.com/office/drawing/2014/chart" uri="{C3380CC4-5D6E-409C-BE32-E72D297353CC}">
              <c16:uniqueId val="{00000001-7D2C-4A7D-BEF4-750CC51E3A43}"/>
            </c:ext>
          </c:extLst>
        </c:ser>
        <c:dLbls>
          <c:showLegendKey val="0"/>
          <c:showVal val="0"/>
          <c:showCatName val="0"/>
          <c:showSerName val="0"/>
          <c:showPercent val="0"/>
          <c:showBubbleSize val="0"/>
        </c:dLbls>
        <c:axId val="373953280"/>
        <c:axId val="373954816"/>
      </c:radarChart>
      <c:catAx>
        <c:axId val="373953280"/>
        <c:scaling>
          <c:orientation val="minMax"/>
        </c:scaling>
        <c:delete val="0"/>
        <c:axPos val="b"/>
        <c:majorGridlines/>
        <c:numFmt formatCode="General" sourceLinked="1"/>
        <c:majorTickMark val="out"/>
        <c:minorTickMark val="none"/>
        <c:tickLblPos val="nextTo"/>
        <c:txPr>
          <a:bodyPr/>
          <a:lstStyle/>
          <a:p>
            <a:pPr>
              <a:defRPr sz="750" b="0" i="0">
                <a:solidFill>
                  <a:srgbClr val="000000"/>
                </a:solidFill>
                <a:latin typeface="Arial Narrow"/>
                <a:ea typeface="Arial Narrow"/>
                <a:cs typeface="Arial Narrow"/>
              </a:defRPr>
            </a:pPr>
            <a:endParaRPr lang="en-US"/>
          </a:p>
        </c:txPr>
        <c:crossAx val="373954816"/>
        <c:crosses val="autoZero"/>
        <c:auto val="1"/>
        <c:lblAlgn val="ctr"/>
        <c:lblOffset val="100"/>
        <c:noMultiLvlLbl val="0"/>
      </c:catAx>
      <c:valAx>
        <c:axId val="373954816"/>
        <c:scaling>
          <c:orientation val="minMax"/>
          <c:max val="5"/>
          <c:min val="1"/>
        </c:scaling>
        <c:delete val="0"/>
        <c:axPos val="l"/>
        <c:majorGridlines>
          <c:spPr>
            <a:ln w="6350" cmpd="sng">
              <a:solidFill>
                <a:srgbClr val="000000"/>
              </a:solidFill>
              <a:prstDash val="solid"/>
            </a:ln>
          </c:spPr>
        </c:majorGridlines>
        <c:numFmt formatCode="General" sourceLinked="0"/>
        <c:majorTickMark val="in"/>
        <c:minorTickMark val="none"/>
        <c:tickLblPos val="nextTo"/>
        <c:spPr>
          <a:noFill/>
          <a:ln w="15875">
            <a:no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373953280"/>
        <c:crosses val="autoZero"/>
        <c:crossBetween val="between"/>
        <c:majorUnit val="1"/>
      </c:valAx>
      <c:spPr>
        <a:noFill/>
        <a:ln>
          <a:noFill/>
        </a:ln>
        <a:effectLst/>
        <a:extLst>
          <a:ext uri="{91240B29-F687-4F45-9708-019B960494DF}">
            <a14:hiddenLine xmlns:a14="http://schemas.microsoft.com/office/drawing/2010/main">
              <a:noFill/>
            </a14:hiddenLine>
          </a:ext>
        </a:extLst>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5267215884030256"/>
          <c:y val="0.15415536920793665"/>
          <c:w val="0.2855364870825236"/>
          <c:h val="0.76702571360713756"/>
        </c:manualLayout>
      </c:layout>
      <c:radarChart>
        <c:radarStyle val="marker"/>
        <c:varyColors val="0"/>
        <c:ser>
          <c:idx val="0"/>
          <c:order val="0"/>
          <c:tx>
            <c:strRef>
              <c:f>'Dim 1'!$B$5</c:f>
              <c:strCache>
                <c:ptCount val="1"/>
                <c:pt idx="0">
                  <c:v>2019 Dimension average score</c:v>
                </c:pt>
              </c:strCache>
            </c:strRef>
          </c:tx>
          <c:spPr>
            <a:ln w="19050">
              <a:solidFill>
                <a:srgbClr val="94BEA7"/>
              </a:solidFill>
              <a:prstDash val="sysDash"/>
            </a:ln>
          </c:spPr>
          <c:marker>
            <c:symbol val="none"/>
          </c:marker>
          <c:cat>
            <c:strRef>
              <c:f>'Dim 1'!$A$6:$A$12</c:f>
              <c:strCache>
                <c:ptCount val="7"/>
                <c:pt idx="0">
                  <c:v>ALB</c:v>
                </c:pt>
                <c:pt idx="1">
                  <c:v>BIH</c:v>
                </c:pt>
                <c:pt idx="2">
                  <c:v>KOS</c:v>
                </c:pt>
                <c:pt idx="3">
                  <c:v>MKD</c:v>
                </c:pt>
                <c:pt idx="4">
                  <c:v>MNE</c:v>
                </c:pt>
                <c:pt idx="5">
                  <c:v>SRB</c:v>
                </c:pt>
                <c:pt idx="6">
                  <c:v>TUR</c:v>
                </c:pt>
              </c:strCache>
            </c:strRef>
          </c:cat>
          <c:val>
            <c:numRef>
              <c:f>'Dim 1'!$B$6:$B$12</c:f>
              <c:numCache>
                <c:formatCode>0.00</c:formatCode>
                <c:ptCount val="7"/>
                <c:pt idx="0">
                  <c:v>2.81</c:v>
                </c:pt>
                <c:pt idx="1">
                  <c:v>3.24</c:v>
                </c:pt>
                <c:pt idx="2">
                  <c:v>2.5299999999999998</c:v>
                </c:pt>
                <c:pt idx="3">
                  <c:v>2.48</c:v>
                </c:pt>
                <c:pt idx="4">
                  <c:v>3.83</c:v>
                </c:pt>
                <c:pt idx="5">
                  <c:v>3.96</c:v>
                </c:pt>
                <c:pt idx="6">
                  <c:v>4.32</c:v>
                </c:pt>
              </c:numCache>
            </c:numRef>
          </c:val>
          <c:extLst>
            <c:ext xmlns:c16="http://schemas.microsoft.com/office/drawing/2014/chart" uri="{C3380CC4-5D6E-409C-BE32-E72D297353CC}">
              <c16:uniqueId val="{00000000-70C8-40D1-9A4E-57E9190E5DC5}"/>
            </c:ext>
          </c:extLst>
        </c:ser>
        <c:ser>
          <c:idx val="1"/>
          <c:order val="1"/>
          <c:tx>
            <c:strRef>
              <c:f>'Dim 1'!$C$5</c:f>
              <c:strCache>
                <c:ptCount val="1"/>
                <c:pt idx="0">
                  <c:v>2022 Dimension average score</c:v>
                </c:pt>
              </c:strCache>
            </c:strRef>
          </c:tx>
          <c:spPr>
            <a:ln w="19050">
              <a:solidFill>
                <a:srgbClr val="009983"/>
              </a:solidFill>
              <a:prstDash val="solid"/>
            </a:ln>
          </c:spPr>
          <c:marker>
            <c:symbol val="none"/>
          </c:marker>
          <c:cat>
            <c:strRef>
              <c:f>'Dim 1'!$A$6:$A$12</c:f>
              <c:strCache>
                <c:ptCount val="7"/>
                <c:pt idx="0">
                  <c:v>ALB</c:v>
                </c:pt>
                <c:pt idx="1">
                  <c:v>BIH</c:v>
                </c:pt>
                <c:pt idx="2">
                  <c:v>KOS</c:v>
                </c:pt>
                <c:pt idx="3">
                  <c:v>MKD</c:v>
                </c:pt>
                <c:pt idx="4">
                  <c:v>MNE</c:v>
                </c:pt>
                <c:pt idx="5">
                  <c:v>SRB</c:v>
                </c:pt>
                <c:pt idx="6">
                  <c:v>TUR</c:v>
                </c:pt>
              </c:strCache>
            </c:strRef>
          </c:cat>
          <c:val>
            <c:numRef>
              <c:f>'Dim 1'!$C$6:$C$12</c:f>
              <c:numCache>
                <c:formatCode>0.00</c:formatCode>
                <c:ptCount val="7"/>
                <c:pt idx="0">
                  <c:v>2.96</c:v>
                </c:pt>
                <c:pt idx="1">
                  <c:v>3.23</c:v>
                </c:pt>
                <c:pt idx="2">
                  <c:v>3.22</c:v>
                </c:pt>
                <c:pt idx="3">
                  <c:v>2.39</c:v>
                </c:pt>
                <c:pt idx="4">
                  <c:v>4.47</c:v>
                </c:pt>
                <c:pt idx="5">
                  <c:v>3.78</c:v>
                </c:pt>
                <c:pt idx="6">
                  <c:v>4.37</c:v>
                </c:pt>
              </c:numCache>
            </c:numRef>
          </c:val>
          <c:extLst>
            <c:ext xmlns:c16="http://schemas.microsoft.com/office/drawing/2014/chart" uri="{C3380CC4-5D6E-409C-BE32-E72D297353CC}">
              <c16:uniqueId val="{00000001-70C8-40D1-9A4E-57E9190E5DC5}"/>
            </c:ext>
          </c:extLst>
        </c:ser>
        <c:dLbls>
          <c:showLegendKey val="0"/>
          <c:showVal val="0"/>
          <c:showCatName val="0"/>
          <c:showSerName val="0"/>
          <c:showPercent val="0"/>
          <c:showBubbleSize val="0"/>
        </c:dLbls>
        <c:axId val="373953280"/>
        <c:axId val="373954816"/>
        <c:extLst>
          <c:ext xmlns:c15="http://schemas.microsoft.com/office/drawing/2012/chart" uri="{02D57815-91ED-43cb-92C2-25804820EDAC}">
            <c15:filteredRadarSeries>
              <c15:ser>
                <c:idx val="2"/>
                <c:order val="2"/>
                <c:tx>
                  <c:strRef>
                    <c:extLst>
                      <c:ext uri="{02D57815-91ED-43cb-92C2-25804820EDAC}">
                        <c15:formulaRef>
                          <c15:sqref>'Dim 1'!$D$5</c15:sqref>
                        </c15:formulaRef>
                      </c:ext>
                    </c:extLst>
                    <c:strCache>
                      <c:ptCount val="1"/>
                      <c:pt idx="0">
                        <c:v>WBT 2022 average</c:v>
                      </c:pt>
                    </c:strCache>
                  </c:strRef>
                </c:tx>
                <c:spPr>
                  <a:ln w="19050">
                    <a:solidFill>
                      <a:srgbClr val="7FA8D9"/>
                    </a:solidFill>
                    <a:prstDash val="solid"/>
                  </a:ln>
                </c:spPr>
                <c:marker>
                  <c:symbol val="none"/>
                </c:marker>
                <c:cat>
                  <c:strRef>
                    <c:extLst>
                      <c:ext uri="{02D57815-91ED-43cb-92C2-25804820EDAC}">
                        <c15:formulaRef>
                          <c15:sqref>'Dim 1'!$A$6:$A$12</c15:sqref>
                        </c15:formulaRef>
                      </c:ext>
                    </c:extLst>
                    <c:strCache>
                      <c:ptCount val="7"/>
                      <c:pt idx="0">
                        <c:v>ALB</c:v>
                      </c:pt>
                      <c:pt idx="1">
                        <c:v>BIH</c:v>
                      </c:pt>
                      <c:pt idx="2">
                        <c:v>KOS</c:v>
                      </c:pt>
                      <c:pt idx="3">
                        <c:v>MKD</c:v>
                      </c:pt>
                      <c:pt idx="4">
                        <c:v>MNE</c:v>
                      </c:pt>
                      <c:pt idx="5">
                        <c:v>SRB</c:v>
                      </c:pt>
                      <c:pt idx="6">
                        <c:v>TUR</c:v>
                      </c:pt>
                    </c:strCache>
                  </c:strRef>
                </c:cat>
                <c:val>
                  <c:numRef>
                    <c:extLst>
                      <c:ext uri="{02D57815-91ED-43cb-92C2-25804820EDAC}">
                        <c15:formulaRef>
                          <c15:sqref>'Dim 1'!$D$6:$D$12</c15:sqref>
                        </c15:formulaRef>
                      </c:ext>
                    </c:extLst>
                    <c:numCache>
                      <c:formatCode>0.00</c:formatCode>
                      <c:ptCount val="7"/>
                      <c:pt idx="0">
                        <c:v>3.49</c:v>
                      </c:pt>
                      <c:pt idx="1">
                        <c:v>3.49</c:v>
                      </c:pt>
                      <c:pt idx="2">
                        <c:v>3.49</c:v>
                      </c:pt>
                      <c:pt idx="3">
                        <c:v>3.49</c:v>
                      </c:pt>
                      <c:pt idx="4">
                        <c:v>3.49</c:v>
                      </c:pt>
                      <c:pt idx="5">
                        <c:v>3.49</c:v>
                      </c:pt>
                      <c:pt idx="6">
                        <c:v>3.49</c:v>
                      </c:pt>
                    </c:numCache>
                  </c:numRef>
                </c:val>
                <c:extLst>
                  <c:ext xmlns:c16="http://schemas.microsoft.com/office/drawing/2014/chart" uri="{C3380CC4-5D6E-409C-BE32-E72D297353CC}">
                    <c16:uniqueId val="{00000002-70C8-40D1-9A4E-57E9190E5DC5}"/>
                  </c:ext>
                </c:extLst>
              </c15:ser>
            </c15:filteredRadarSeries>
          </c:ext>
        </c:extLst>
      </c:radarChart>
      <c:catAx>
        <c:axId val="373953280"/>
        <c:scaling>
          <c:orientation val="minMax"/>
        </c:scaling>
        <c:delete val="0"/>
        <c:axPos val="b"/>
        <c:majorGridlines/>
        <c:numFmt formatCode="General" sourceLinked="1"/>
        <c:majorTickMark val="out"/>
        <c:minorTickMark val="none"/>
        <c:tickLblPos val="nextTo"/>
        <c:txPr>
          <a:bodyPr/>
          <a:lstStyle/>
          <a:p>
            <a:pPr>
              <a:defRPr sz="750" b="0" i="0">
                <a:solidFill>
                  <a:srgbClr val="000000"/>
                </a:solidFill>
                <a:latin typeface="Arial Narrow"/>
                <a:ea typeface="Arial Narrow"/>
                <a:cs typeface="Arial Narrow"/>
              </a:defRPr>
            </a:pPr>
            <a:endParaRPr lang="en-US"/>
          </a:p>
        </c:txPr>
        <c:crossAx val="373954816"/>
        <c:crosses val="autoZero"/>
        <c:auto val="1"/>
        <c:lblAlgn val="ctr"/>
        <c:lblOffset val="100"/>
        <c:noMultiLvlLbl val="0"/>
      </c:catAx>
      <c:valAx>
        <c:axId val="373954816"/>
        <c:scaling>
          <c:orientation val="minMax"/>
          <c:max val="5"/>
          <c:min val="1"/>
        </c:scaling>
        <c:delete val="0"/>
        <c:axPos val="l"/>
        <c:majorGridlines>
          <c:spPr>
            <a:ln w="0" cap="flat" cmpd="dbl">
              <a:solidFill>
                <a:srgbClr val="000000"/>
              </a:solidFill>
              <a:prstDash val="solid"/>
            </a:ln>
          </c:spPr>
        </c:majorGridlines>
        <c:numFmt formatCode="General" sourceLinked="0"/>
        <c:majorTickMark val="in"/>
        <c:minorTickMark val="none"/>
        <c:tickLblPos val="nextTo"/>
        <c:spPr>
          <a:noFill/>
          <a:ln w="3175">
            <a:no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373953280"/>
        <c:crosses val="autoZero"/>
        <c:crossBetween val="between"/>
        <c:majorUnit val="1"/>
      </c:valAx>
      <c:spPr>
        <a:noFill/>
        <a:ln>
          <a:noFill/>
        </a:ln>
        <a:effectLst/>
        <a:extLst>
          <a:ext uri="{91240B29-F687-4F45-9708-019B960494DF}">
            <a14:hiddenLine xmlns:a14="http://schemas.microsoft.com/office/drawing/2010/main">
              <a:noFill/>
            </a14:hiddenLine>
          </a:ext>
        </a:extLst>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1.1204078692265333E-2"/>
          <c:y val="7.533632040807843E-2"/>
          <c:w val="0.98879592130773464"/>
          <c:h val="0.92466367959192153"/>
        </c:manualLayout>
      </c:layout>
      <c:radarChart>
        <c:radarStyle val="marker"/>
        <c:varyColors val="0"/>
        <c:ser>
          <c:idx val="0"/>
          <c:order val="0"/>
          <c:tx>
            <c:strRef>
              <c:f>'Dim 8a'!$B$7</c:f>
              <c:strCache>
                <c:ptCount val="1"/>
                <c:pt idx="0">
                  <c:v>2019 Dimension average score</c:v>
                </c:pt>
              </c:strCache>
            </c:strRef>
          </c:tx>
          <c:spPr>
            <a:ln w="19050">
              <a:solidFill>
                <a:srgbClr val="94BEA7"/>
              </a:solidFill>
              <a:prstDash val="sysDash"/>
            </a:ln>
          </c:spPr>
          <c:marker>
            <c:symbol val="none"/>
          </c:marker>
          <c:cat>
            <c:strRef>
              <c:f>'Dim 8a'!$A$8:$A$14</c:f>
              <c:strCache>
                <c:ptCount val="7"/>
                <c:pt idx="0">
                  <c:v>ALB</c:v>
                </c:pt>
                <c:pt idx="1">
                  <c:v>BIH</c:v>
                </c:pt>
                <c:pt idx="2">
                  <c:v>KOS</c:v>
                </c:pt>
                <c:pt idx="3">
                  <c:v>MKD</c:v>
                </c:pt>
                <c:pt idx="4">
                  <c:v>MNE</c:v>
                </c:pt>
                <c:pt idx="5">
                  <c:v>SRB</c:v>
                </c:pt>
                <c:pt idx="6">
                  <c:v>TUR</c:v>
                </c:pt>
              </c:strCache>
            </c:strRef>
          </c:cat>
          <c:val>
            <c:numRef>
              <c:f>'Dim 8a'!$B$8:$B$14</c:f>
              <c:numCache>
                <c:formatCode>0.00</c:formatCode>
                <c:ptCount val="7"/>
                <c:pt idx="0">
                  <c:v>3.4</c:v>
                </c:pt>
                <c:pt idx="1">
                  <c:v>2.7</c:v>
                </c:pt>
                <c:pt idx="2">
                  <c:v>2.78</c:v>
                </c:pt>
                <c:pt idx="3">
                  <c:v>1.4</c:v>
                </c:pt>
                <c:pt idx="4">
                  <c:v>2.35</c:v>
                </c:pt>
                <c:pt idx="5">
                  <c:v>3.95</c:v>
                </c:pt>
                <c:pt idx="6">
                  <c:v>3.54</c:v>
                </c:pt>
              </c:numCache>
            </c:numRef>
          </c:val>
          <c:extLst>
            <c:ext xmlns:c16="http://schemas.microsoft.com/office/drawing/2014/chart" uri="{C3380CC4-5D6E-409C-BE32-E72D297353CC}">
              <c16:uniqueId val="{00000000-EF9C-4725-8F8F-C0D168E5C859}"/>
            </c:ext>
          </c:extLst>
        </c:ser>
        <c:ser>
          <c:idx val="1"/>
          <c:order val="1"/>
          <c:tx>
            <c:strRef>
              <c:f>'Dim 8a'!$C$7</c:f>
              <c:strCache>
                <c:ptCount val="1"/>
                <c:pt idx="0">
                  <c:v>2022 Dimension average score</c:v>
                </c:pt>
              </c:strCache>
            </c:strRef>
          </c:tx>
          <c:spPr>
            <a:ln w="19050">
              <a:solidFill>
                <a:srgbClr val="009983"/>
              </a:solidFill>
              <a:prstDash val="solid"/>
            </a:ln>
          </c:spPr>
          <c:marker>
            <c:symbol val="none"/>
          </c:marker>
          <c:cat>
            <c:strRef>
              <c:f>'Dim 8a'!$A$8:$A$14</c:f>
              <c:strCache>
                <c:ptCount val="7"/>
                <c:pt idx="0">
                  <c:v>ALB</c:v>
                </c:pt>
                <c:pt idx="1">
                  <c:v>BIH</c:v>
                </c:pt>
                <c:pt idx="2">
                  <c:v>KOS</c:v>
                </c:pt>
                <c:pt idx="3">
                  <c:v>MKD</c:v>
                </c:pt>
                <c:pt idx="4">
                  <c:v>MNE</c:v>
                </c:pt>
                <c:pt idx="5">
                  <c:v>SRB</c:v>
                </c:pt>
                <c:pt idx="6">
                  <c:v>TUR</c:v>
                </c:pt>
              </c:strCache>
            </c:strRef>
          </c:cat>
          <c:val>
            <c:numRef>
              <c:f>'Dim 8a'!$C$8:$C$14</c:f>
              <c:numCache>
                <c:formatCode>General</c:formatCode>
                <c:ptCount val="7"/>
                <c:pt idx="0">
                  <c:v>3.49</c:v>
                </c:pt>
                <c:pt idx="1">
                  <c:v>2.72</c:v>
                </c:pt>
                <c:pt idx="2">
                  <c:v>3.44</c:v>
                </c:pt>
                <c:pt idx="3">
                  <c:v>2.2599999999999998</c:v>
                </c:pt>
                <c:pt idx="4">
                  <c:v>3.28</c:v>
                </c:pt>
                <c:pt idx="5">
                  <c:v>3.66</c:v>
                </c:pt>
                <c:pt idx="6">
                  <c:v>4.3499999999999996</c:v>
                </c:pt>
              </c:numCache>
            </c:numRef>
          </c:val>
          <c:extLst>
            <c:ext xmlns:c16="http://schemas.microsoft.com/office/drawing/2014/chart" uri="{C3380CC4-5D6E-409C-BE32-E72D297353CC}">
              <c16:uniqueId val="{00000001-EF9C-4725-8F8F-C0D168E5C859}"/>
            </c:ext>
          </c:extLst>
        </c:ser>
        <c:dLbls>
          <c:showLegendKey val="0"/>
          <c:showVal val="0"/>
          <c:showCatName val="0"/>
          <c:showSerName val="0"/>
          <c:showPercent val="0"/>
          <c:showBubbleSize val="0"/>
        </c:dLbls>
        <c:axId val="373953280"/>
        <c:axId val="373954816"/>
      </c:radarChart>
      <c:catAx>
        <c:axId val="373953280"/>
        <c:scaling>
          <c:orientation val="minMax"/>
        </c:scaling>
        <c:delete val="0"/>
        <c:axPos val="b"/>
        <c:majorGridlines/>
        <c:numFmt formatCode="General" sourceLinked="1"/>
        <c:majorTickMark val="out"/>
        <c:minorTickMark val="none"/>
        <c:tickLblPos val="nextTo"/>
        <c:txPr>
          <a:bodyPr/>
          <a:lstStyle/>
          <a:p>
            <a:pPr>
              <a:defRPr sz="750" b="0" i="0">
                <a:solidFill>
                  <a:srgbClr val="000000"/>
                </a:solidFill>
                <a:latin typeface="Arial Narrow"/>
                <a:ea typeface="Arial Narrow"/>
                <a:cs typeface="Arial Narrow"/>
              </a:defRPr>
            </a:pPr>
            <a:endParaRPr lang="en-US"/>
          </a:p>
        </c:txPr>
        <c:crossAx val="373954816"/>
        <c:crosses val="autoZero"/>
        <c:auto val="1"/>
        <c:lblAlgn val="ctr"/>
        <c:lblOffset val="100"/>
        <c:noMultiLvlLbl val="0"/>
      </c:catAx>
      <c:valAx>
        <c:axId val="373954816"/>
        <c:scaling>
          <c:orientation val="minMax"/>
          <c:max val="5"/>
          <c:min val="1"/>
        </c:scaling>
        <c:delete val="0"/>
        <c:axPos val="l"/>
        <c:majorGridlines>
          <c:spPr>
            <a:ln w="6350" cmpd="sng">
              <a:solidFill>
                <a:srgbClr val="000000"/>
              </a:solidFill>
              <a:prstDash val="solid"/>
            </a:ln>
          </c:spPr>
        </c:majorGridlines>
        <c:numFmt formatCode="General" sourceLinked="0"/>
        <c:majorTickMark val="in"/>
        <c:minorTickMark val="none"/>
        <c:tickLblPos val="nextTo"/>
        <c:spPr>
          <a:noFill/>
          <a:ln w="15875">
            <a:no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373953280"/>
        <c:crosses val="autoZero"/>
        <c:crossBetween val="between"/>
        <c:majorUnit val="1"/>
      </c:valAx>
      <c:spPr>
        <a:noFill/>
        <a:ln>
          <a:noFill/>
        </a:ln>
        <a:effectLst/>
        <a:extLst>
          <a:ext uri="{91240B29-F687-4F45-9708-019B960494DF}">
            <a14:hiddenLine xmlns:a14="http://schemas.microsoft.com/office/drawing/2010/main">
              <a:noFill/>
            </a14:hiddenLine>
          </a:ext>
        </a:extLst>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6342015170167496"/>
          <c:y val="9.1337326848318218E-2"/>
          <c:w val="0.29414752163590058"/>
          <c:h val="0.75461474306652143"/>
        </c:manualLayout>
      </c:layout>
      <c:radarChart>
        <c:radarStyle val="marker"/>
        <c:varyColors val="0"/>
        <c:ser>
          <c:idx val="0"/>
          <c:order val="0"/>
          <c:tx>
            <c:strRef>
              <c:f>'Dim 10'!$B$7</c:f>
              <c:strCache>
                <c:ptCount val="1"/>
                <c:pt idx="0">
                  <c:v>2019 Dimension average score</c:v>
                </c:pt>
              </c:strCache>
            </c:strRef>
          </c:tx>
          <c:spPr>
            <a:ln w="19050">
              <a:solidFill>
                <a:srgbClr val="94BEA7"/>
              </a:solidFill>
              <a:prstDash val="sysDash"/>
            </a:ln>
          </c:spPr>
          <c:marker>
            <c:symbol val="none"/>
          </c:marker>
          <c:cat>
            <c:strRef>
              <c:f>'Dim 10'!$A$8:$A$14</c:f>
              <c:strCache>
                <c:ptCount val="7"/>
                <c:pt idx="0">
                  <c:v>ALB</c:v>
                </c:pt>
                <c:pt idx="1">
                  <c:v>BIH</c:v>
                </c:pt>
                <c:pt idx="2">
                  <c:v>KOS</c:v>
                </c:pt>
                <c:pt idx="3">
                  <c:v>MKD</c:v>
                </c:pt>
                <c:pt idx="4">
                  <c:v>MNE</c:v>
                </c:pt>
                <c:pt idx="5">
                  <c:v>SRB</c:v>
                </c:pt>
                <c:pt idx="6">
                  <c:v>TUR</c:v>
                </c:pt>
              </c:strCache>
            </c:strRef>
          </c:cat>
          <c:val>
            <c:numRef>
              <c:f>'Dim 10'!$B$8:$B$14</c:f>
              <c:numCache>
                <c:formatCode>0.00</c:formatCode>
                <c:ptCount val="7"/>
                <c:pt idx="0">
                  <c:v>2.68</c:v>
                </c:pt>
                <c:pt idx="1">
                  <c:v>2.57</c:v>
                </c:pt>
                <c:pt idx="2">
                  <c:v>3.74</c:v>
                </c:pt>
                <c:pt idx="3">
                  <c:v>3.54</c:v>
                </c:pt>
                <c:pt idx="4">
                  <c:v>3.08</c:v>
                </c:pt>
                <c:pt idx="5">
                  <c:v>4.0203473389355739</c:v>
                </c:pt>
                <c:pt idx="6">
                  <c:v>4.4046540616246501</c:v>
                </c:pt>
              </c:numCache>
            </c:numRef>
          </c:val>
          <c:extLst>
            <c:ext xmlns:c16="http://schemas.microsoft.com/office/drawing/2014/chart" uri="{C3380CC4-5D6E-409C-BE32-E72D297353CC}">
              <c16:uniqueId val="{00000000-301A-4C2C-A91E-6292ED6AE4F7}"/>
            </c:ext>
          </c:extLst>
        </c:ser>
        <c:ser>
          <c:idx val="1"/>
          <c:order val="1"/>
          <c:tx>
            <c:strRef>
              <c:f>'Dim 10'!$C$7</c:f>
              <c:strCache>
                <c:ptCount val="1"/>
                <c:pt idx="0">
                  <c:v>2022 Dimension average score</c:v>
                </c:pt>
              </c:strCache>
            </c:strRef>
          </c:tx>
          <c:spPr>
            <a:ln w="19050">
              <a:solidFill>
                <a:srgbClr val="009983"/>
              </a:solidFill>
              <a:prstDash val="solid"/>
            </a:ln>
          </c:spPr>
          <c:marker>
            <c:symbol val="none"/>
          </c:marker>
          <c:cat>
            <c:strRef>
              <c:f>'Dim 10'!$A$8:$A$14</c:f>
              <c:strCache>
                <c:ptCount val="7"/>
                <c:pt idx="0">
                  <c:v>ALB</c:v>
                </c:pt>
                <c:pt idx="1">
                  <c:v>BIH</c:v>
                </c:pt>
                <c:pt idx="2">
                  <c:v>KOS</c:v>
                </c:pt>
                <c:pt idx="3">
                  <c:v>MKD</c:v>
                </c:pt>
                <c:pt idx="4">
                  <c:v>MNE</c:v>
                </c:pt>
                <c:pt idx="5">
                  <c:v>SRB</c:v>
                </c:pt>
                <c:pt idx="6">
                  <c:v>TUR</c:v>
                </c:pt>
              </c:strCache>
            </c:strRef>
          </c:cat>
          <c:val>
            <c:numRef>
              <c:f>'Dim 10'!$C$8:$C$14</c:f>
              <c:numCache>
                <c:formatCode>0.00</c:formatCode>
                <c:ptCount val="7"/>
                <c:pt idx="0">
                  <c:v>3.8</c:v>
                </c:pt>
                <c:pt idx="1">
                  <c:v>2.79</c:v>
                </c:pt>
                <c:pt idx="2">
                  <c:v>3.85</c:v>
                </c:pt>
                <c:pt idx="3" formatCode="General">
                  <c:v>3.88</c:v>
                </c:pt>
                <c:pt idx="4" formatCode="General">
                  <c:v>3.66</c:v>
                </c:pt>
                <c:pt idx="5">
                  <c:v>4</c:v>
                </c:pt>
                <c:pt idx="6" formatCode="General">
                  <c:v>4.62</c:v>
                </c:pt>
              </c:numCache>
            </c:numRef>
          </c:val>
          <c:extLst>
            <c:ext xmlns:c16="http://schemas.microsoft.com/office/drawing/2014/chart" uri="{C3380CC4-5D6E-409C-BE32-E72D297353CC}">
              <c16:uniqueId val="{00000001-301A-4C2C-A91E-6292ED6AE4F7}"/>
            </c:ext>
          </c:extLst>
        </c:ser>
        <c:dLbls>
          <c:showLegendKey val="0"/>
          <c:showVal val="0"/>
          <c:showCatName val="0"/>
          <c:showSerName val="0"/>
          <c:showPercent val="0"/>
          <c:showBubbleSize val="0"/>
        </c:dLbls>
        <c:axId val="373953280"/>
        <c:axId val="373954816"/>
      </c:radarChart>
      <c:catAx>
        <c:axId val="373953280"/>
        <c:scaling>
          <c:orientation val="minMax"/>
        </c:scaling>
        <c:delete val="0"/>
        <c:axPos val="b"/>
        <c:majorGridlines/>
        <c:numFmt formatCode="General" sourceLinked="1"/>
        <c:majorTickMark val="out"/>
        <c:minorTickMark val="none"/>
        <c:tickLblPos val="nextTo"/>
        <c:txPr>
          <a:bodyPr/>
          <a:lstStyle/>
          <a:p>
            <a:pPr>
              <a:defRPr sz="750" b="0" i="0">
                <a:solidFill>
                  <a:srgbClr val="000000"/>
                </a:solidFill>
                <a:latin typeface="Arial Narrow"/>
                <a:ea typeface="Arial Narrow"/>
                <a:cs typeface="Arial Narrow"/>
              </a:defRPr>
            </a:pPr>
            <a:endParaRPr lang="en-US"/>
          </a:p>
        </c:txPr>
        <c:crossAx val="373954816"/>
        <c:crosses val="autoZero"/>
        <c:auto val="1"/>
        <c:lblAlgn val="ctr"/>
        <c:lblOffset val="100"/>
        <c:noMultiLvlLbl val="0"/>
      </c:catAx>
      <c:valAx>
        <c:axId val="373954816"/>
        <c:scaling>
          <c:orientation val="minMax"/>
          <c:max val="5"/>
          <c:min val="1"/>
        </c:scaling>
        <c:delete val="0"/>
        <c:axPos val="l"/>
        <c:majorGridlines>
          <c:spPr>
            <a:ln w="6350" cmpd="sng">
              <a:solidFill>
                <a:srgbClr val="000000"/>
              </a:solidFill>
              <a:prstDash val="solid"/>
            </a:ln>
          </c:spPr>
        </c:majorGridlines>
        <c:numFmt formatCode="General" sourceLinked="0"/>
        <c:majorTickMark val="in"/>
        <c:minorTickMark val="none"/>
        <c:tickLblPos val="nextTo"/>
        <c:spPr>
          <a:noFill/>
          <a:ln w="15875">
            <a:no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373953280"/>
        <c:crosses val="autoZero"/>
        <c:crossBetween val="between"/>
        <c:majorUnit val="1"/>
      </c:valAx>
      <c:spPr>
        <a:noFill/>
        <a:ln>
          <a:noFill/>
        </a:ln>
        <a:effectLst/>
        <a:extLst>
          <a:ext uri="{91240B29-F687-4F45-9708-019B960494DF}">
            <a14:hiddenLine xmlns:a14="http://schemas.microsoft.com/office/drawing/2010/main">
              <a:noFill/>
            </a14:hiddenLine>
          </a:ext>
        </a:extLst>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5039350649510875"/>
          <c:y val="0.1505635967622739"/>
          <c:w val="0.30780568671067887"/>
          <c:h val="0.76769576903687242"/>
        </c:manualLayout>
      </c:layout>
      <c:radarChart>
        <c:radarStyle val="marker"/>
        <c:varyColors val="0"/>
        <c:ser>
          <c:idx val="0"/>
          <c:order val="0"/>
          <c:tx>
            <c:strRef>
              <c:f>'Dim 7'!$B$7</c:f>
              <c:strCache>
                <c:ptCount val="1"/>
                <c:pt idx="0">
                  <c:v>2019 Dimension average score</c:v>
                </c:pt>
              </c:strCache>
            </c:strRef>
          </c:tx>
          <c:spPr>
            <a:ln w="19050">
              <a:solidFill>
                <a:srgbClr val="94BEA7"/>
              </a:solidFill>
              <a:prstDash val="sysDash"/>
            </a:ln>
          </c:spPr>
          <c:marker>
            <c:symbol val="none"/>
          </c:marker>
          <c:cat>
            <c:strRef>
              <c:f>'Dim 7'!$A$8:$A$14</c:f>
              <c:strCache>
                <c:ptCount val="7"/>
                <c:pt idx="0">
                  <c:v>ALB</c:v>
                </c:pt>
                <c:pt idx="1">
                  <c:v>BIH</c:v>
                </c:pt>
                <c:pt idx="2">
                  <c:v>KOS</c:v>
                </c:pt>
                <c:pt idx="3">
                  <c:v>MKD</c:v>
                </c:pt>
                <c:pt idx="4">
                  <c:v>MNE</c:v>
                </c:pt>
                <c:pt idx="5">
                  <c:v>SRB</c:v>
                </c:pt>
                <c:pt idx="6">
                  <c:v>TUR</c:v>
                </c:pt>
              </c:strCache>
            </c:strRef>
          </c:cat>
          <c:val>
            <c:numRef>
              <c:f>'Dim 7'!$B$8:$B$14</c:f>
              <c:numCache>
                <c:formatCode>General</c:formatCode>
                <c:ptCount val="7"/>
                <c:pt idx="0">
                  <c:v>3.64</c:v>
                </c:pt>
                <c:pt idx="1">
                  <c:v>2.78</c:v>
                </c:pt>
                <c:pt idx="2" formatCode="0.00">
                  <c:v>3.6</c:v>
                </c:pt>
                <c:pt idx="3" formatCode="0.00">
                  <c:v>3.5</c:v>
                </c:pt>
                <c:pt idx="4">
                  <c:v>3.99</c:v>
                </c:pt>
                <c:pt idx="5">
                  <c:v>4.55</c:v>
                </c:pt>
                <c:pt idx="6">
                  <c:v>4.78</c:v>
                </c:pt>
              </c:numCache>
            </c:numRef>
          </c:val>
          <c:extLst>
            <c:ext xmlns:c16="http://schemas.microsoft.com/office/drawing/2014/chart" uri="{C3380CC4-5D6E-409C-BE32-E72D297353CC}">
              <c16:uniqueId val="{00000000-FAA8-4BB8-A769-6B82F097741F}"/>
            </c:ext>
          </c:extLst>
        </c:ser>
        <c:ser>
          <c:idx val="1"/>
          <c:order val="1"/>
          <c:tx>
            <c:strRef>
              <c:f>'Dim 7'!$C$7</c:f>
              <c:strCache>
                <c:ptCount val="1"/>
                <c:pt idx="0">
                  <c:v>2022 Dimension average score</c:v>
                </c:pt>
              </c:strCache>
            </c:strRef>
          </c:tx>
          <c:spPr>
            <a:ln w="19050">
              <a:solidFill>
                <a:srgbClr val="009983"/>
              </a:solidFill>
              <a:prstDash val="solid"/>
            </a:ln>
          </c:spPr>
          <c:marker>
            <c:symbol val="none"/>
          </c:marker>
          <c:cat>
            <c:strRef>
              <c:f>'Dim 7'!$A$8:$A$14</c:f>
              <c:strCache>
                <c:ptCount val="7"/>
                <c:pt idx="0">
                  <c:v>ALB</c:v>
                </c:pt>
                <c:pt idx="1">
                  <c:v>BIH</c:v>
                </c:pt>
                <c:pt idx="2">
                  <c:v>KOS</c:v>
                </c:pt>
                <c:pt idx="3">
                  <c:v>MKD</c:v>
                </c:pt>
                <c:pt idx="4">
                  <c:v>MNE</c:v>
                </c:pt>
                <c:pt idx="5">
                  <c:v>SRB</c:v>
                </c:pt>
                <c:pt idx="6">
                  <c:v>TUR</c:v>
                </c:pt>
              </c:strCache>
            </c:strRef>
          </c:cat>
          <c:val>
            <c:numRef>
              <c:f>'Dim 7'!$C$8:$C$14</c:f>
              <c:numCache>
                <c:formatCode>General</c:formatCode>
                <c:ptCount val="7"/>
                <c:pt idx="0">
                  <c:v>4.0199999999999996</c:v>
                </c:pt>
                <c:pt idx="1">
                  <c:v>3.22</c:v>
                </c:pt>
                <c:pt idx="2">
                  <c:v>3.77</c:v>
                </c:pt>
                <c:pt idx="3">
                  <c:v>3.58</c:v>
                </c:pt>
                <c:pt idx="4">
                  <c:v>3.94</c:v>
                </c:pt>
                <c:pt idx="5">
                  <c:v>4.4400000000000004</c:v>
                </c:pt>
                <c:pt idx="6">
                  <c:v>4.7300000000000004</c:v>
                </c:pt>
              </c:numCache>
            </c:numRef>
          </c:val>
          <c:extLst>
            <c:ext xmlns:c16="http://schemas.microsoft.com/office/drawing/2014/chart" uri="{C3380CC4-5D6E-409C-BE32-E72D297353CC}">
              <c16:uniqueId val="{00000001-FAA8-4BB8-A769-6B82F097741F}"/>
            </c:ext>
          </c:extLst>
        </c:ser>
        <c:dLbls>
          <c:showLegendKey val="0"/>
          <c:showVal val="0"/>
          <c:showCatName val="0"/>
          <c:showSerName val="0"/>
          <c:showPercent val="0"/>
          <c:showBubbleSize val="0"/>
        </c:dLbls>
        <c:axId val="373953280"/>
        <c:axId val="373954816"/>
      </c:radarChart>
      <c:catAx>
        <c:axId val="373953280"/>
        <c:scaling>
          <c:orientation val="minMax"/>
        </c:scaling>
        <c:delete val="0"/>
        <c:axPos val="b"/>
        <c:majorGridlines/>
        <c:numFmt formatCode="General" sourceLinked="1"/>
        <c:majorTickMark val="out"/>
        <c:minorTickMark val="none"/>
        <c:tickLblPos val="nextTo"/>
        <c:txPr>
          <a:bodyPr/>
          <a:lstStyle/>
          <a:p>
            <a:pPr>
              <a:defRPr sz="750" b="0" i="0">
                <a:solidFill>
                  <a:srgbClr val="000000"/>
                </a:solidFill>
                <a:latin typeface="Arial Narrow"/>
                <a:ea typeface="Arial Narrow"/>
                <a:cs typeface="Arial Narrow"/>
              </a:defRPr>
            </a:pPr>
            <a:endParaRPr lang="en-US"/>
          </a:p>
        </c:txPr>
        <c:crossAx val="373954816"/>
        <c:crosses val="autoZero"/>
        <c:auto val="1"/>
        <c:lblAlgn val="ctr"/>
        <c:lblOffset val="100"/>
        <c:noMultiLvlLbl val="0"/>
      </c:catAx>
      <c:valAx>
        <c:axId val="373954816"/>
        <c:scaling>
          <c:orientation val="minMax"/>
          <c:max val="5"/>
          <c:min val="1"/>
        </c:scaling>
        <c:delete val="0"/>
        <c:axPos val="l"/>
        <c:majorGridlines>
          <c:spPr>
            <a:ln w="6350" cmpd="sng">
              <a:solidFill>
                <a:srgbClr val="000000"/>
              </a:solidFill>
              <a:prstDash val="solid"/>
            </a:ln>
          </c:spPr>
        </c:majorGridlines>
        <c:numFmt formatCode="General" sourceLinked="0"/>
        <c:majorTickMark val="in"/>
        <c:minorTickMark val="none"/>
        <c:tickLblPos val="nextTo"/>
        <c:spPr>
          <a:noFill/>
          <a:ln w="15875">
            <a:no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373953280"/>
        <c:crosses val="autoZero"/>
        <c:crossBetween val="between"/>
        <c:majorUnit val="1"/>
      </c:valAx>
      <c:spPr>
        <a:noFill/>
        <a:ln>
          <a:noFill/>
        </a:ln>
        <a:effectLst/>
        <a:extLst>
          <a:ext uri="{91240B29-F687-4F45-9708-019B960494DF}">
            <a14:hiddenLine xmlns:a14="http://schemas.microsoft.com/office/drawing/2010/main">
              <a:noFill/>
            </a14:hiddenLine>
          </a:ext>
        </a:extLst>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544092957272109E-2"/>
          <c:y val="5.0056882821387941E-2"/>
          <c:w val="0.90934767632335001"/>
          <c:h val="0.69029158044664207"/>
        </c:manualLayout>
      </c:layout>
      <c:barChart>
        <c:barDir val="col"/>
        <c:grouping val="clustered"/>
        <c:varyColors val="0"/>
        <c:ser>
          <c:idx val="0"/>
          <c:order val="0"/>
          <c:tx>
            <c:strRef>
              <c:f>'[Chart in Microsoft PowerPoint]Sheet4'!$A$2</c:f>
              <c:strCache>
                <c:ptCount val="1"/>
                <c:pt idx="0">
                  <c:v>2017</c:v>
                </c:pt>
              </c:strCache>
            </c:strRef>
          </c:tx>
          <c:spPr>
            <a:solidFill>
              <a:srgbClr val="009983"/>
            </a:solidFill>
            <a:ln>
              <a:noFill/>
            </a:ln>
            <a:effectLst/>
          </c:spPr>
          <c:invertIfNegative val="0"/>
          <c:cat>
            <c:strRef>
              <c:f>'[Chart in Microsoft PowerPoint]Sheet4'!$B$1:$J$1</c:f>
              <c:strCache>
                <c:ptCount val="9"/>
                <c:pt idx="0">
                  <c:v>ALB</c:v>
                </c:pt>
                <c:pt idx="1">
                  <c:v>BiH</c:v>
                </c:pt>
                <c:pt idx="2">
                  <c:v>KOS</c:v>
                </c:pt>
                <c:pt idx="3">
                  <c:v>MKD</c:v>
                </c:pt>
                <c:pt idx="4">
                  <c:v>MNE</c:v>
                </c:pt>
                <c:pt idx="5">
                  <c:v>SRB</c:v>
                </c:pt>
                <c:pt idx="6">
                  <c:v>TUR</c:v>
                </c:pt>
                <c:pt idx="7">
                  <c:v>WBT average</c:v>
                </c:pt>
                <c:pt idx="8">
                  <c:v>EU-27</c:v>
                </c:pt>
              </c:strCache>
            </c:strRef>
          </c:cat>
          <c:val>
            <c:numRef>
              <c:f>'[Chart in Microsoft PowerPoint]Sheet4'!$B$2:$J$2</c:f>
              <c:numCache>
                <c:formatCode>General</c:formatCode>
                <c:ptCount val="9"/>
                <c:pt idx="0">
                  <c:v>15.4</c:v>
                </c:pt>
                <c:pt idx="1">
                  <c:v>8.5</c:v>
                </c:pt>
                <c:pt idx="2">
                  <c:v>20.3</c:v>
                </c:pt>
                <c:pt idx="3">
                  <c:v>26.5</c:v>
                </c:pt>
                <c:pt idx="4">
                  <c:v>48.8</c:v>
                </c:pt>
                <c:pt idx="5">
                  <c:v>50.9</c:v>
                </c:pt>
                <c:pt idx="6">
                  <c:v>38.299999999999997</c:v>
                </c:pt>
                <c:pt idx="7">
                  <c:v>29.8</c:v>
                </c:pt>
                <c:pt idx="8">
                  <c:v>57</c:v>
                </c:pt>
              </c:numCache>
            </c:numRef>
          </c:val>
          <c:extLst>
            <c:ext xmlns:c16="http://schemas.microsoft.com/office/drawing/2014/chart" uri="{C3380CC4-5D6E-409C-BE32-E72D297353CC}">
              <c16:uniqueId val="{00000000-F04F-4E1F-A653-ECE9CA01FB23}"/>
            </c:ext>
          </c:extLst>
        </c:ser>
        <c:ser>
          <c:idx val="1"/>
          <c:order val="1"/>
          <c:tx>
            <c:strRef>
              <c:f>'[Chart in Microsoft PowerPoint]Sheet4'!$A$3</c:f>
              <c:strCache>
                <c:ptCount val="1"/>
                <c:pt idx="0">
                  <c:v>2020</c:v>
                </c:pt>
              </c:strCache>
            </c:strRef>
          </c:tx>
          <c:spPr>
            <a:solidFill>
              <a:srgbClr val="94AEB7"/>
            </a:solidFill>
            <a:ln>
              <a:noFill/>
            </a:ln>
            <a:effectLst/>
          </c:spPr>
          <c:invertIfNegative val="0"/>
          <c:cat>
            <c:strRef>
              <c:f>'[Chart in Microsoft PowerPoint]Sheet4'!$B$1:$J$1</c:f>
              <c:strCache>
                <c:ptCount val="9"/>
                <c:pt idx="0">
                  <c:v>ALB</c:v>
                </c:pt>
                <c:pt idx="1">
                  <c:v>BiH</c:v>
                </c:pt>
                <c:pt idx="2">
                  <c:v>KOS</c:v>
                </c:pt>
                <c:pt idx="3">
                  <c:v>MKD</c:v>
                </c:pt>
                <c:pt idx="4">
                  <c:v>MNE</c:v>
                </c:pt>
                <c:pt idx="5">
                  <c:v>SRB</c:v>
                </c:pt>
                <c:pt idx="6">
                  <c:v>TUR</c:v>
                </c:pt>
                <c:pt idx="7">
                  <c:v>WBT average</c:v>
                </c:pt>
                <c:pt idx="8">
                  <c:v>EU-27</c:v>
                </c:pt>
              </c:strCache>
            </c:strRef>
          </c:cat>
          <c:val>
            <c:numRef>
              <c:f>'[Chart in Microsoft PowerPoint]Sheet4'!$B$3:$J$3</c:f>
              <c:numCache>
                <c:formatCode>General</c:formatCode>
                <c:ptCount val="9"/>
                <c:pt idx="0">
                  <c:v>17.3</c:v>
                </c:pt>
                <c:pt idx="1">
                  <c:v>9.6999999999999993</c:v>
                </c:pt>
                <c:pt idx="2">
                  <c:v>23.9</c:v>
                </c:pt>
                <c:pt idx="3">
                  <c:v>27.8</c:v>
                </c:pt>
                <c:pt idx="4">
                  <c:v>59.9</c:v>
                </c:pt>
                <c:pt idx="5">
                  <c:v>58.4</c:v>
                </c:pt>
                <c:pt idx="6">
                  <c:v>39.1</c:v>
                </c:pt>
                <c:pt idx="7">
                  <c:v>33.700000000000003</c:v>
                </c:pt>
                <c:pt idx="8">
                  <c:v>58</c:v>
                </c:pt>
              </c:numCache>
            </c:numRef>
          </c:val>
          <c:extLst>
            <c:ext xmlns:c16="http://schemas.microsoft.com/office/drawing/2014/chart" uri="{C3380CC4-5D6E-409C-BE32-E72D297353CC}">
              <c16:uniqueId val="{00000001-F04F-4E1F-A653-ECE9CA01FB23}"/>
            </c:ext>
          </c:extLst>
        </c:ser>
        <c:dLbls>
          <c:showLegendKey val="0"/>
          <c:showVal val="0"/>
          <c:showCatName val="0"/>
          <c:showSerName val="0"/>
          <c:showPercent val="0"/>
          <c:showBubbleSize val="0"/>
        </c:dLbls>
        <c:gapWidth val="219"/>
        <c:overlap val="-27"/>
        <c:axId val="471150720"/>
        <c:axId val="471152032"/>
      </c:barChart>
      <c:catAx>
        <c:axId val="47115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152032"/>
        <c:crosses val="autoZero"/>
        <c:auto val="1"/>
        <c:lblAlgn val="ctr"/>
        <c:lblOffset val="100"/>
        <c:noMultiLvlLbl val="0"/>
      </c:catAx>
      <c:valAx>
        <c:axId val="471152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1150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3415634764127115E-2"/>
          <c:y val="0"/>
          <c:w val="0.9865843652358729"/>
          <c:h val="1"/>
        </c:manualLayout>
      </c:layout>
      <c:radarChart>
        <c:radarStyle val="marker"/>
        <c:varyColors val="0"/>
        <c:ser>
          <c:idx val="0"/>
          <c:order val="0"/>
          <c:tx>
            <c:strRef>
              <c:f>'Figure 1'!$B$38</c:f>
              <c:strCache>
                <c:ptCount val="1"/>
                <c:pt idx="0">
                  <c:v>2019 Dimension average score</c:v>
                </c:pt>
              </c:strCache>
            </c:strRef>
          </c:tx>
          <c:spPr>
            <a:ln w="25400" cap="rnd">
              <a:solidFill>
                <a:srgbClr val="94BEA7"/>
              </a:solidFill>
              <a:prstDash val="sysDash"/>
              <a:round/>
            </a:ln>
            <a:effectLst/>
          </c:spPr>
          <c:marker>
            <c:symbol val="none"/>
          </c:marker>
          <c:cat>
            <c:strRef>
              <c:f>'Figure 1'!$A$39:$A$50</c:f>
              <c:strCache>
                <c:ptCount val="12"/>
                <c:pt idx="0">
                  <c:v>1. Entrepreneurial learning and women's entrepreneurship</c:v>
                </c:pt>
                <c:pt idx="1">
                  <c:v>2. Bankruptcy and second chance for SMEs</c:v>
                </c:pt>
                <c:pt idx="2">
                  <c:v>3. Institutional and regulatory framework for SME policy making</c:v>
                </c:pt>
                <c:pt idx="3">
                  <c:v>4. Operational environment for SMEs</c:v>
                </c:pt>
                <c:pt idx="4">
                  <c:v>5a. Support services for SMEs</c:v>
                </c:pt>
                <c:pt idx="5">
                  <c:v>5b. Public procurement</c:v>
                </c:pt>
                <c:pt idx="6">
                  <c:v>6. Access to finance for SMEs</c:v>
                </c:pt>
                <c:pt idx="7">
                  <c:v>7. Standards and technical regulations</c:v>
                </c:pt>
                <c:pt idx="8">
                  <c:v>8a. Enterprise skills</c:v>
                </c:pt>
                <c:pt idx="9">
                  <c:v>8b. Innovation policy for SMEs</c:v>
                </c:pt>
                <c:pt idx="10">
                  <c:v>9. SMEs in a green economy</c:v>
                </c:pt>
                <c:pt idx="11">
                  <c:v>10. Internationalisation of SMEs</c:v>
                </c:pt>
              </c:strCache>
            </c:strRef>
          </c:cat>
          <c:val>
            <c:numRef>
              <c:f>'Figure 1'!$B$39:$B$50</c:f>
              <c:numCache>
                <c:formatCode>0.00</c:formatCode>
                <c:ptCount val="12"/>
                <c:pt idx="0">
                  <c:v>3.31</c:v>
                </c:pt>
                <c:pt idx="1">
                  <c:v>2.87</c:v>
                </c:pt>
                <c:pt idx="2" formatCode="General">
                  <c:v>3.79</c:v>
                </c:pt>
                <c:pt idx="3">
                  <c:v>3.45</c:v>
                </c:pt>
                <c:pt idx="4">
                  <c:v>3.89</c:v>
                </c:pt>
                <c:pt idx="5" formatCode="General">
                  <c:v>3.84</c:v>
                </c:pt>
                <c:pt idx="6">
                  <c:v>3.53</c:v>
                </c:pt>
                <c:pt idx="7" formatCode="General">
                  <c:v>3.83</c:v>
                </c:pt>
                <c:pt idx="8">
                  <c:v>2.87</c:v>
                </c:pt>
                <c:pt idx="9">
                  <c:v>2.86</c:v>
                </c:pt>
                <c:pt idx="10">
                  <c:v>2.61</c:v>
                </c:pt>
                <c:pt idx="11">
                  <c:v>3.43</c:v>
                </c:pt>
              </c:numCache>
            </c:numRef>
          </c:val>
          <c:extLst>
            <c:ext xmlns:c16="http://schemas.microsoft.com/office/drawing/2014/chart" uri="{C3380CC4-5D6E-409C-BE32-E72D297353CC}">
              <c16:uniqueId val="{00000000-064D-4953-827C-FFE6495D01BA}"/>
            </c:ext>
          </c:extLst>
        </c:ser>
        <c:ser>
          <c:idx val="1"/>
          <c:order val="1"/>
          <c:tx>
            <c:strRef>
              <c:f>'Figure 1'!$C$38</c:f>
              <c:strCache>
                <c:ptCount val="1"/>
                <c:pt idx="0">
                  <c:v>2022 Dimension average score</c:v>
                </c:pt>
              </c:strCache>
            </c:strRef>
          </c:tx>
          <c:spPr>
            <a:ln w="31750" cap="rnd">
              <a:solidFill>
                <a:srgbClr val="009983"/>
              </a:solidFill>
              <a:prstDash val="solid"/>
              <a:round/>
            </a:ln>
            <a:effectLst/>
          </c:spPr>
          <c:marker>
            <c:symbol val="none"/>
          </c:marker>
          <c:cat>
            <c:strRef>
              <c:f>'Figure 1'!$A$39:$A$50</c:f>
              <c:strCache>
                <c:ptCount val="12"/>
                <c:pt idx="0">
                  <c:v>1. Entrepreneurial learning and women's entrepreneurship</c:v>
                </c:pt>
                <c:pt idx="1">
                  <c:v>2. Bankruptcy and second chance for SMEs</c:v>
                </c:pt>
                <c:pt idx="2">
                  <c:v>3. Institutional and regulatory framework for SME policy making</c:v>
                </c:pt>
                <c:pt idx="3">
                  <c:v>4. Operational environment for SMEs</c:v>
                </c:pt>
                <c:pt idx="4">
                  <c:v>5a. Support services for SMEs</c:v>
                </c:pt>
                <c:pt idx="5">
                  <c:v>5b. Public procurement</c:v>
                </c:pt>
                <c:pt idx="6">
                  <c:v>6. Access to finance for SMEs</c:v>
                </c:pt>
                <c:pt idx="7">
                  <c:v>7. Standards and technical regulations</c:v>
                </c:pt>
                <c:pt idx="8">
                  <c:v>8a. Enterprise skills</c:v>
                </c:pt>
                <c:pt idx="9">
                  <c:v>8b. Innovation policy for SMEs</c:v>
                </c:pt>
                <c:pt idx="10">
                  <c:v>9. SMEs in a green economy</c:v>
                </c:pt>
                <c:pt idx="11">
                  <c:v>10. Internationalisation of SMEs</c:v>
                </c:pt>
              </c:strCache>
            </c:strRef>
          </c:cat>
          <c:val>
            <c:numRef>
              <c:f>'Figure 1'!$C$39:$C$50</c:f>
              <c:numCache>
                <c:formatCode>0.00</c:formatCode>
                <c:ptCount val="12"/>
                <c:pt idx="0">
                  <c:v>3.49</c:v>
                </c:pt>
                <c:pt idx="1">
                  <c:v>3.03</c:v>
                </c:pt>
                <c:pt idx="2">
                  <c:v>3.79</c:v>
                </c:pt>
                <c:pt idx="3">
                  <c:v>3.64</c:v>
                </c:pt>
                <c:pt idx="4">
                  <c:v>4.2</c:v>
                </c:pt>
                <c:pt idx="5">
                  <c:v>3.98</c:v>
                </c:pt>
                <c:pt idx="6">
                  <c:v>3.68</c:v>
                </c:pt>
                <c:pt idx="7">
                  <c:v>3.96</c:v>
                </c:pt>
                <c:pt idx="8">
                  <c:v>3.32</c:v>
                </c:pt>
                <c:pt idx="9">
                  <c:v>3.18</c:v>
                </c:pt>
                <c:pt idx="10">
                  <c:v>2.94</c:v>
                </c:pt>
                <c:pt idx="11">
                  <c:v>3.8</c:v>
                </c:pt>
              </c:numCache>
            </c:numRef>
          </c:val>
          <c:extLst>
            <c:ext xmlns:c16="http://schemas.microsoft.com/office/drawing/2014/chart" uri="{C3380CC4-5D6E-409C-BE32-E72D297353CC}">
              <c16:uniqueId val="{00000001-064D-4953-827C-FFE6495D01BA}"/>
            </c:ext>
          </c:extLst>
        </c:ser>
        <c:dLbls>
          <c:showLegendKey val="0"/>
          <c:showVal val="0"/>
          <c:showCatName val="0"/>
          <c:showSerName val="0"/>
          <c:showPercent val="0"/>
          <c:showBubbleSize val="0"/>
        </c:dLbls>
        <c:axId val="894834160"/>
        <c:axId val="894833832"/>
      </c:radarChart>
      <c:catAx>
        <c:axId val="8948341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000000"/>
                </a:solidFill>
                <a:latin typeface="Gadugi" panose="020B0502040204020203" pitchFamily="34" charset="0"/>
                <a:ea typeface="Gadugi" panose="020B0502040204020203" pitchFamily="34" charset="0"/>
                <a:cs typeface="Arial Narrow"/>
              </a:defRPr>
            </a:pPr>
            <a:endParaRPr lang="en-US"/>
          </a:p>
        </c:txPr>
        <c:crossAx val="894833832"/>
        <c:crosses val="autoZero"/>
        <c:auto val="1"/>
        <c:lblAlgn val="ctr"/>
        <c:lblOffset val="100"/>
        <c:noMultiLvlLbl val="0"/>
      </c:catAx>
      <c:valAx>
        <c:axId val="894833832"/>
        <c:scaling>
          <c:orientation val="minMax"/>
          <c:max val="5"/>
          <c:min val="1"/>
        </c:scaling>
        <c:delete val="0"/>
        <c:axPos val="l"/>
        <c:majorGridlines>
          <c:spPr>
            <a:ln w="6350" cap="flat" cmpd="sng" algn="ctr">
              <a:solidFill>
                <a:schemeClr val="tx1">
                  <a:lumMod val="50000"/>
                  <a:lumOff val="50000"/>
                </a:schemeClr>
              </a:solidFill>
              <a:prstDash val="solid"/>
              <a:round/>
            </a:ln>
            <a:effectLst/>
          </c:spPr>
        </c:majorGridlines>
        <c:numFmt formatCode="General" sourceLinked="0"/>
        <c:majorTickMark val="in"/>
        <c:minorTickMark val="none"/>
        <c:tickLblPos val="nextTo"/>
        <c:spPr>
          <a:noFill/>
          <a:ln w="1587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crossAx val="894834160"/>
        <c:crosses val="autoZero"/>
        <c:crossBetween val="between"/>
        <c:majorUnit val="1"/>
        <c:minorUnit val="1"/>
      </c:valAx>
      <c:spPr>
        <a:noFill/>
        <a:ln>
          <a:noFill/>
        </a:ln>
        <a:effectLst/>
        <a:extLst>
          <a:ext uri="{91240B29-F687-4F45-9708-019B960494DF}">
            <a14:hiddenLine xmlns:a14="http://schemas.microsoft.com/office/drawing/2010/main">
              <a:noFill/>
            </a14:hiddenLine>
          </a:ext>
        </a:extLst>
      </c:spPr>
    </c:plotArea>
    <c:legend>
      <c:legendPos val="r"/>
      <c:layout>
        <c:manualLayout>
          <c:xMode val="edge"/>
          <c:yMode val="edge"/>
          <c:x val="1.5723816313530073E-3"/>
          <c:y val="2.7321614860337752E-3"/>
          <c:w val="0.29501028204368435"/>
          <c:h val="0.110769944858483"/>
        </c:manualLayout>
      </c:layout>
      <c:overlay val="1"/>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000" b="0" i="0" u="none" strike="noStrike" kern="1200" baseline="0">
              <a:solidFill>
                <a:srgbClr val="000000"/>
              </a:solidFill>
              <a:latin typeface="Gadugi" panose="020B0502040204020203" pitchFamily="34" charset="0"/>
              <a:ea typeface="Gadugi" panose="020B0502040204020203" pitchFamily="34" charset="0"/>
              <a:cs typeface="Arial Narrow"/>
            </a:defRPr>
          </a:pPr>
          <a:endParaRPr lang="en-US"/>
        </a:p>
      </c:txPr>
    </c:legend>
    <c:plotVisOnly val="1"/>
    <c:dispBlanksAs val="gap"/>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1.1204078692265333E-2"/>
          <c:y val="7.533632040807843E-2"/>
          <c:w val="0.98879592130773464"/>
          <c:h val="0.92466367959192153"/>
        </c:manualLayout>
      </c:layout>
      <c:radarChart>
        <c:radarStyle val="marker"/>
        <c:varyColors val="0"/>
        <c:ser>
          <c:idx val="0"/>
          <c:order val="0"/>
          <c:tx>
            <c:strRef>
              <c:f>'Dim 3'!$B$7</c:f>
              <c:strCache>
                <c:ptCount val="1"/>
                <c:pt idx="0">
                  <c:v>2019 Dimension average score</c:v>
                </c:pt>
              </c:strCache>
            </c:strRef>
          </c:tx>
          <c:spPr>
            <a:ln w="19050">
              <a:solidFill>
                <a:srgbClr val="A9D7A5"/>
              </a:solidFill>
              <a:prstDash val="sysDash"/>
            </a:ln>
          </c:spPr>
          <c:marker>
            <c:symbol val="none"/>
          </c:marker>
          <c:cat>
            <c:strRef>
              <c:f>'Dim 3'!$A$8:$A$14</c:f>
              <c:strCache>
                <c:ptCount val="7"/>
                <c:pt idx="0">
                  <c:v>ALB</c:v>
                </c:pt>
                <c:pt idx="1">
                  <c:v>BIH</c:v>
                </c:pt>
                <c:pt idx="2">
                  <c:v>KOS</c:v>
                </c:pt>
                <c:pt idx="3">
                  <c:v>MKD</c:v>
                </c:pt>
                <c:pt idx="4">
                  <c:v>MNE</c:v>
                </c:pt>
                <c:pt idx="5">
                  <c:v>SRB</c:v>
                </c:pt>
                <c:pt idx="6">
                  <c:v>TUR</c:v>
                </c:pt>
              </c:strCache>
            </c:strRef>
          </c:cat>
          <c:val>
            <c:numRef>
              <c:f>'Dim 3'!$B$8:$B$14</c:f>
              <c:numCache>
                <c:formatCode>General</c:formatCode>
                <c:ptCount val="7"/>
                <c:pt idx="0">
                  <c:v>3.55</c:v>
                </c:pt>
                <c:pt idx="1">
                  <c:v>2.62</c:v>
                </c:pt>
                <c:pt idx="2">
                  <c:v>3.92</c:v>
                </c:pt>
                <c:pt idx="3">
                  <c:v>3.86</c:v>
                </c:pt>
                <c:pt idx="4">
                  <c:v>4.24</c:v>
                </c:pt>
                <c:pt idx="5">
                  <c:v>4.24</c:v>
                </c:pt>
                <c:pt idx="6">
                  <c:v>4.12</c:v>
                </c:pt>
              </c:numCache>
            </c:numRef>
          </c:val>
          <c:extLst>
            <c:ext xmlns:c16="http://schemas.microsoft.com/office/drawing/2014/chart" uri="{C3380CC4-5D6E-409C-BE32-E72D297353CC}">
              <c16:uniqueId val="{00000000-DC06-4A8C-AE14-6483A82E835B}"/>
            </c:ext>
          </c:extLst>
        </c:ser>
        <c:ser>
          <c:idx val="1"/>
          <c:order val="1"/>
          <c:tx>
            <c:strRef>
              <c:f>'Dim 3'!$C$7</c:f>
              <c:strCache>
                <c:ptCount val="1"/>
                <c:pt idx="0">
                  <c:v>2022 Dimension average score</c:v>
                </c:pt>
              </c:strCache>
            </c:strRef>
          </c:tx>
          <c:spPr>
            <a:ln w="19050">
              <a:solidFill>
                <a:srgbClr val="009983"/>
              </a:solidFill>
              <a:prstDash val="solid"/>
            </a:ln>
          </c:spPr>
          <c:marker>
            <c:symbol val="none"/>
          </c:marker>
          <c:cat>
            <c:strRef>
              <c:f>'Dim 3'!$A$8:$A$14</c:f>
              <c:strCache>
                <c:ptCount val="7"/>
                <c:pt idx="0">
                  <c:v>ALB</c:v>
                </c:pt>
                <c:pt idx="1">
                  <c:v>BIH</c:v>
                </c:pt>
                <c:pt idx="2">
                  <c:v>KOS</c:v>
                </c:pt>
                <c:pt idx="3">
                  <c:v>MKD</c:v>
                </c:pt>
                <c:pt idx="4">
                  <c:v>MNE</c:v>
                </c:pt>
                <c:pt idx="5">
                  <c:v>SRB</c:v>
                </c:pt>
                <c:pt idx="6">
                  <c:v>TUR</c:v>
                </c:pt>
              </c:strCache>
            </c:strRef>
          </c:cat>
          <c:val>
            <c:numRef>
              <c:f>'Dim 3'!$C$8:$C$14</c:f>
              <c:numCache>
                <c:formatCode>General</c:formatCode>
                <c:ptCount val="7"/>
                <c:pt idx="0">
                  <c:v>3.89</c:v>
                </c:pt>
                <c:pt idx="1">
                  <c:v>2.72</c:v>
                </c:pt>
                <c:pt idx="2" formatCode="0.00">
                  <c:v>3.69</c:v>
                </c:pt>
                <c:pt idx="3">
                  <c:v>3.79</c:v>
                </c:pt>
                <c:pt idx="4">
                  <c:v>4.16</c:v>
                </c:pt>
                <c:pt idx="5">
                  <c:v>4.18</c:v>
                </c:pt>
                <c:pt idx="6" formatCode="0.00">
                  <c:v>4.0999999999999996</c:v>
                </c:pt>
              </c:numCache>
            </c:numRef>
          </c:val>
          <c:extLst>
            <c:ext xmlns:c16="http://schemas.microsoft.com/office/drawing/2014/chart" uri="{C3380CC4-5D6E-409C-BE32-E72D297353CC}">
              <c16:uniqueId val="{00000001-DC06-4A8C-AE14-6483A82E835B}"/>
            </c:ext>
          </c:extLst>
        </c:ser>
        <c:dLbls>
          <c:showLegendKey val="0"/>
          <c:showVal val="0"/>
          <c:showCatName val="0"/>
          <c:showSerName val="0"/>
          <c:showPercent val="0"/>
          <c:showBubbleSize val="0"/>
        </c:dLbls>
        <c:axId val="373953280"/>
        <c:axId val="373954816"/>
      </c:radarChart>
      <c:catAx>
        <c:axId val="373953280"/>
        <c:scaling>
          <c:orientation val="minMax"/>
        </c:scaling>
        <c:delete val="0"/>
        <c:axPos val="b"/>
        <c:majorGridlines/>
        <c:numFmt formatCode="General" sourceLinked="1"/>
        <c:majorTickMark val="out"/>
        <c:minorTickMark val="none"/>
        <c:tickLblPos val="nextTo"/>
        <c:txPr>
          <a:bodyPr/>
          <a:lstStyle/>
          <a:p>
            <a:pPr>
              <a:defRPr sz="750" b="0" i="0">
                <a:solidFill>
                  <a:srgbClr val="000000"/>
                </a:solidFill>
                <a:latin typeface="Arial Narrow"/>
                <a:ea typeface="Arial Narrow"/>
                <a:cs typeface="Arial Narrow"/>
              </a:defRPr>
            </a:pPr>
            <a:endParaRPr lang="en-US"/>
          </a:p>
        </c:txPr>
        <c:crossAx val="373954816"/>
        <c:crosses val="autoZero"/>
        <c:auto val="1"/>
        <c:lblAlgn val="ctr"/>
        <c:lblOffset val="100"/>
        <c:noMultiLvlLbl val="0"/>
      </c:catAx>
      <c:valAx>
        <c:axId val="373954816"/>
        <c:scaling>
          <c:orientation val="minMax"/>
          <c:max val="5"/>
          <c:min val="1"/>
        </c:scaling>
        <c:delete val="0"/>
        <c:axPos val="l"/>
        <c:majorGridlines>
          <c:spPr>
            <a:ln w="6350" cmpd="sng">
              <a:solidFill>
                <a:srgbClr val="000000"/>
              </a:solidFill>
              <a:prstDash val="solid"/>
            </a:ln>
          </c:spPr>
        </c:majorGridlines>
        <c:numFmt formatCode="General" sourceLinked="0"/>
        <c:majorTickMark val="in"/>
        <c:minorTickMark val="none"/>
        <c:tickLblPos val="nextTo"/>
        <c:spPr>
          <a:noFill/>
          <a:ln w="15875">
            <a:no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373953280"/>
        <c:crosses val="autoZero"/>
        <c:crossBetween val="between"/>
        <c:majorUnit val="1"/>
      </c:valAx>
      <c:spPr>
        <a:noFill/>
        <a:ln>
          <a:noFill/>
        </a:ln>
        <a:effectLst/>
        <a:extLst>
          <a:ext uri="{91240B29-F687-4F45-9708-019B960494DF}">
            <a14:hiddenLine xmlns:a14="http://schemas.microsoft.com/office/drawing/2010/main">
              <a:noFill/>
            </a14:hiddenLine>
          </a:ext>
        </a:extLst>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1.1204078692265333E-2"/>
          <c:y val="7.533632040807843E-2"/>
          <c:w val="0.98879592130773464"/>
          <c:h val="0.92466367959192153"/>
        </c:manualLayout>
      </c:layout>
      <c:radarChart>
        <c:radarStyle val="marker"/>
        <c:varyColors val="0"/>
        <c:ser>
          <c:idx val="0"/>
          <c:order val="0"/>
          <c:tx>
            <c:strRef>
              <c:f>'Dim 4'!$B$7</c:f>
              <c:strCache>
                <c:ptCount val="1"/>
                <c:pt idx="0">
                  <c:v>2019 Dimension average score</c:v>
                </c:pt>
              </c:strCache>
            </c:strRef>
          </c:tx>
          <c:spPr>
            <a:ln w="19050">
              <a:solidFill>
                <a:srgbClr val="94BEA7"/>
              </a:solidFill>
              <a:prstDash val="sysDash"/>
            </a:ln>
          </c:spPr>
          <c:marker>
            <c:symbol val="none"/>
          </c:marker>
          <c:cat>
            <c:strRef>
              <c:f>'Dim 4'!$A$8:$A$14</c:f>
              <c:strCache>
                <c:ptCount val="7"/>
                <c:pt idx="0">
                  <c:v>ALB</c:v>
                </c:pt>
                <c:pt idx="1">
                  <c:v>BIH</c:v>
                </c:pt>
                <c:pt idx="2">
                  <c:v>KOS</c:v>
                </c:pt>
                <c:pt idx="3">
                  <c:v>MKD</c:v>
                </c:pt>
                <c:pt idx="4">
                  <c:v>MNE</c:v>
                </c:pt>
                <c:pt idx="5">
                  <c:v>SRB</c:v>
                </c:pt>
                <c:pt idx="6">
                  <c:v>TUR</c:v>
                </c:pt>
              </c:strCache>
            </c:strRef>
          </c:cat>
          <c:val>
            <c:numRef>
              <c:f>'Dim 4'!$B$8:$B$14</c:f>
              <c:numCache>
                <c:formatCode>0.00</c:formatCode>
                <c:ptCount val="7"/>
                <c:pt idx="0">
                  <c:v>3.99</c:v>
                </c:pt>
                <c:pt idx="1">
                  <c:v>2.34</c:v>
                </c:pt>
                <c:pt idx="2">
                  <c:v>3.75</c:v>
                </c:pt>
                <c:pt idx="3">
                  <c:v>3.52</c:v>
                </c:pt>
                <c:pt idx="4">
                  <c:v>3.29</c:v>
                </c:pt>
                <c:pt idx="5">
                  <c:v>3.73</c:v>
                </c:pt>
                <c:pt idx="6">
                  <c:v>3.56</c:v>
                </c:pt>
              </c:numCache>
            </c:numRef>
          </c:val>
          <c:extLst>
            <c:ext xmlns:c16="http://schemas.microsoft.com/office/drawing/2014/chart" uri="{C3380CC4-5D6E-409C-BE32-E72D297353CC}">
              <c16:uniqueId val="{00000000-67F7-43FA-B1F5-35D1BDE082AA}"/>
            </c:ext>
          </c:extLst>
        </c:ser>
        <c:ser>
          <c:idx val="1"/>
          <c:order val="1"/>
          <c:tx>
            <c:strRef>
              <c:f>'Dim 4'!$C$7</c:f>
              <c:strCache>
                <c:ptCount val="1"/>
                <c:pt idx="0">
                  <c:v>2022 Dimension average score</c:v>
                </c:pt>
              </c:strCache>
            </c:strRef>
          </c:tx>
          <c:spPr>
            <a:ln w="19050">
              <a:solidFill>
                <a:srgbClr val="009983"/>
              </a:solidFill>
              <a:prstDash val="solid"/>
            </a:ln>
          </c:spPr>
          <c:marker>
            <c:symbol val="none"/>
          </c:marker>
          <c:cat>
            <c:strRef>
              <c:f>'Dim 4'!$A$8:$A$14</c:f>
              <c:strCache>
                <c:ptCount val="7"/>
                <c:pt idx="0">
                  <c:v>ALB</c:v>
                </c:pt>
                <c:pt idx="1">
                  <c:v>BIH</c:v>
                </c:pt>
                <c:pt idx="2">
                  <c:v>KOS</c:v>
                </c:pt>
                <c:pt idx="3">
                  <c:v>MKD</c:v>
                </c:pt>
                <c:pt idx="4">
                  <c:v>MNE</c:v>
                </c:pt>
                <c:pt idx="5">
                  <c:v>SRB</c:v>
                </c:pt>
                <c:pt idx="6">
                  <c:v>TUR</c:v>
                </c:pt>
              </c:strCache>
            </c:strRef>
          </c:cat>
          <c:val>
            <c:numRef>
              <c:f>'Dim 4'!$C$8:$C$14</c:f>
              <c:numCache>
                <c:formatCode>0.00</c:formatCode>
                <c:ptCount val="7"/>
                <c:pt idx="0">
                  <c:v>4.32</c:v>
                </c:pt>
                <c:pt idx="1">
                  <c:v>2.4900000000000002</c:v>
                </c:pt>
                <c:pt idx="2">
                  <c:v>3.68</c:v>
                </c:pt>
                <c:pt idx="3">
                  <c:v>3.49</c:v>
                </c:pt>
                <c:pt idx="4">
                  <c:v>3.61</c:v>
                </c:pt>
                <c:pt idx="5">
                  <c:v>3.98</c:v>
                </c:pt>
                <c:pt idx="6">
                  <c:v>3.88</c:v>
                </c:pt>
              </c:numCache>
            </c:numRef>
          </c:val>
          <c:extLst>
            <c:ext xmlns:c16="http://schemas.microsoft.com/office/drawing/2014/chart" uri="{C3380CC4-5D6E-409C-BE32-E72D297353CC}">
              <c16:uniqueId val="{00000001-67F7-43FA-B1F5-35D1BDE082AA}"/>
            </c:ext>
          </c:extLst>
        </c:ser>
        <c:dLbls>
          <c:showLegendKey val="0"/>
          <c:showVal val="0"/>
          <c:showCatName val="0"/>
          <c:showSerName val="0"/>
          <c:showPercent val="0"/>
          <c:showBubbleSize val="0"/>
        </c:dLbls>
        <c:axId val="373953280"/>
        <c:axId val="373954816"/>
      </c:radarChart>
      <c:catAx>
        <c:axId val="373953280"/>
        <c:scaling>
          <c:orientation val="minMax"/>
        </c:scaling>
        <c:delete val="0"/>
        <c:axPos val="b"/>
        <c:majorGridlines/>
        <c:numFmt formatCode="General" sourceLinked="1"/>
        <c:majorTickMark val="out"/>
        <c:minorTickMark val="none"/>
        <c:tickLblPos val="nextTo"/>
        <c:txPr>
          <a:bodyPr/>
          <a:lstStyle/>
          <a:p>
            <a:pPr>
              <a:defRPr sz="750" b="0" i="0">
                <a:solidFill>
                  <a:srgbClr val="000000"/>
                </a:solidFill>
                <a:latin typeface="Arial Narrow"/>
                <a:ea typeface="Arial Narrow"/>
                <a:cs typeface="Arial Narrow"/>
              </a:defRPr>
            </a:pPr>
            <a:endParaRPr lang="en-US"/>
          </a:p>
        </c:txPr>
        <c:crossAx val="373954816"/>
        <c:crosses val="autoZero"/>
        <c:auto val="1"/>
        <c:lblAlgn val="ctr"/>
        <c:lblOffset val="100"/>
        <c:noMultiLvlLbl val="0"/>
      </c:catAx>
      <c:valAx>
        <c:axId val="373954816"/>
        <c:scaling>
          <c:orientation val="minMax"/>
          <c:max val="5"/>
          <c:min val="1"/>
        </c:scaling>
        <c:delete val="0"/>
        <c:axPos val="l"/>
        <c:majorGridlines>
          <c:spPr>
            <a:ln w="6350" cmpd="sng">
              <a:solidFill>
                <a:srgbClr val="000000"/>
              </a:solidFill>
              <a:prstDash val="solid"/>
            </a:ln>
          </c:spPr>
        </c:majorGridlines>
        <c:numFmt formatCode="General" sourceLinked="0"/>
        <c:majorTickMark val="in"/>
        <c:minorTickMark val="none"/>
        <c:tickLblPos val="nextTo"/>
        <c:spPr>
          <a:noFill/>
          <a:ln w="15875">
            <a:no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373953280"/>
        <c:crosses val="autoZero"/>
        <c:crossBetween val="between"/>
        <c:majorUnit val="1"/>
      </c:valAx>
      <c:spPr>
        <a:noFill/>
        <a:ln w="25400">
          <a:noFill/>
        </a:ln>
        <a:effectLst/>
        <a:extLst>
          <a:ext uri="{91240B29-F687-4F45-9708-019B960494DF}">
            <a14:hiddenLine xmlns:a14="http://schemas.microsoft.com/office/drawing/2010/main">
              <a:noFill/>
            </a14:hiddenLine>
          </a:ext>
        </a:extLst>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00064336607398"/>
          <c:y val="0.1980224748006861"/>
          <c:w val="0.32275221409838895"/>
          <c:h val="0.77276172881440186"/>
        </c:manualLayout>
      </c:layout>
      <c:radarChart>
        <c:radarStyle val="marker"/>
        <c:varyColors val="0"/>
        <c:ser>
          <c:idx val="0"/>
          <c:order val="0"/>
          <c:tx>
            <c:strRef>
              <c:f>'Dim 2'!$B$7</c:f>
              <c:strCache>
                <c:ptCount val="1"/>
                <c:pt idx="0">
                  <c:v>2019 Dimension average score</c:v>
                </c:pt>
              </c:strCache>
            </c:strRef>
          </c:tx>
          <c:spPr>
            <a:ln w="19050">
              <a:solidFill>
                <a:srgbClr val="A9D7A5"/>
              </a:solidFill>
              <a:prstDash val="sysDash"/>
            </a:ln>
          </c:spPr>
          <c:marker>
            <c:symbol val="none"/>
          </c:marker>
          <c:cat>
            <c:strRef>
              <c:f>'Dim 2'!$A$8:$A$14</c:f>
              <c:strCache>
                <c:ptCount val="7"/>
                <c:pt idx="0">
                  <c:v>ALB</c:v>
                </c:pt>
                <c:pt idx="1">
                  <c:v>BIH</c:v>
                </c:pt>
                <c:pt idx="2">
                  <c:v>KOS</c:v>
                </c:pt>
                <c:pt idx="3">
                  <c:v>MKD</c:v>
                </c:pt>
                <c:pt idx="4">
                  <c:v>MNE</c:v>
                </c:pt>
                <c:pt idx="5">
                  <c:v>SRB</c:v>
                </c:pt>
                <c:pt idx="6">
                  <c:v>TUR</c:v>
                </c:pt>
              </c:strCache>
            </c:strRef>
          </c:cat>
          <c:val>
            <c:numRef>
              <c:f>'Dim 2'!$B$8:$B$14</c:f>
              <c:numCache>
                <c:formatCode>0.00</c:formatCode>
                <c:ptCount val="7"/>
                <c:pt idx="0">
                  <c:v>2.83</c:v>
                </c:pt>
                <c:pt idx="1">
                  <c:v>2.5499999999999998</c:v>
                </c:pt>
                <c:pt idx="2">
                  <c:v>2.71</c:v>
                </c:pt>
                <c:pt idx="3">
                  <c:v>2.4900000000000002</c:v>
                </c:pt>
                <c:pt idx="4">
                  <c:v>3.44</c:v>
                </c:pt>
                <c:pt idx="5">
                  <c:v>2.84</c:v>
                </c:pt>
                <c:pt idx="6">
                  <c:v>3.23</c:v>
                </c:pt>
              </c:numCache>
            </c:numRef>
          </c:val>
          <c:extLst>
            <c:ext xmlns:c16="http://schemas.microsoft.com/office/drawing/2014/chart" uri="{C3380CC4-5D6E-409C-BE32-E72D297353CC}">
              <c16:uniqueId val="{00000000-6A89-4013-978E-51A41A68D146}"/>
            </c:ext>
          </c:extLst>
        </c:ser>
        <c:ser>
          <c:idx val="1"/>
          <c:order val="1"/>
          <c:tx>
            <c:strRef>
              <c:f>'Dim 2'!$C$7</c:f>
              <c:strCache>
                <c:ptCount val="1"/>
                <c:pt idx="0">
                  <c:v>2022 Dimension average score</c:v>
                </c:pt>
              </c:strCache>
            </c:strRef>
          </c:tx>
          <c:spPr>
            <a:ln w="19050">
              <a:solidFill>
                <a:srgbClr val="009983"/>
              </a:solidFill>
              <a:prstDash val="solid"/>
            </a:ln>
          </c:spPr>
          <c:marker>
            <c:symbol val="none"/>
          </c:marker>
          <c:cat>
            <c:strRef>
              <c:f>'Dim 2'!$A$8:$A$14</c:f>
              <c:strCache>
                <c:ptCount val="7"/>
                <c:pt idx="0">
                  <c:v>ALB</c:v>
                </c:pt>
                <c:pt idx="1">
                  <c:v>BIH</c:v>
                </c:pt>
                <c:pt idx="2">
                  <c:v>KOS</c:v>
                </c:pt>
                <c:pt idx="3">
                  <c:v>MKD</c:v>
                </c:pt>
                <c:pt idx="4">
                  <c:v>MNE</c:v>
                </c:pt>
                <c:pt idx="5">
                  <c:v>SRB</c:v>
                </c:pt>
                <c:pt idx="6">
                  <c:v>TUR</c:v>
                </c:pt>
              </c:strCache>
            </c:strRef>
          </c:cat>
          <c:val>
            <c:numRef>
              <c:f>'Dim 2'!$C$8:$C$14</c:f>
              <c:numCache>
                <c:formatCode>0.00</c:formatCode>
                <c:ptCount val="7"/>
                <c:pt idx="0">
                  <c:v>2.98</c:v>
                </c:pt>
                <c:pt idx="1">
                  <c:v>3.38</c:v>
                </c:pt>
                <c:pt idx="2">
                  <c:v>2.2999999999999998</c:v>
                </c:pt>
                <c:pt idx="3">
                  <c:v>3.03</c:v>
                </c:pt>
                <c:pt idx="4">
                  <c:v>3.02</c:v>
                </c:pt>
                <c:pt idx="5">
                  <c:v>3.21</c:v>
                </c:pt>
                <c:pt idx="6">
                  <c:v>3.32</c:v>
                </c:pt>
              </c:numCache>
            </c:numRef>
          </c:val>
          <c:extLst>
            <c:ext xmlns:c16="http://schemas.microsoft.com/office/drawing/2014/chart" uri="{C3380CC4-5D6E-409C-BE32-E72D297353CC}">
              <c16:uniqueId val="{00000001-6A89-4013-978E-51A41A68D146}"/>
            </c:ext>
          </c:extLst>
        </c:ser>
        <c:dLbls>
          <c:showLegendKey val="0"/>
          <c:showVal val="0"/>
          <c:showCatName val="0"/>
          <c:showSerName val="0"/>
          <c:showPercent val="0"/>
          <c:showBubbleSize val="0"/>
        </c:dLbls>
        <c:axId val="373953280"/>
        <c:axId val="373954816"/>
      </c:radarChart>
      <c:catAx>
        <c:axId val="373953280"/>
        <c:scaling>
          <c:orientation val="minMax"/>
        </c:scaling>
        <c:delete val="0"/>
        <c:axPos val="b"/>
        <c:majorGridlines/>
        <c:numFmt formatCode="General" sourceLinked="1"/>
        <c:majorTickMark val="out"/>
        <c:minorTickMark val="none"/>
        <c:tickLblPos val="nextTo"/>
        <c:txPr>
          <a:bodyPr/>
          <a:lstStyle/>
          <a:p>
            <a:pPr>
              <a:defRPr sz="750" b="0" i="0">
                <a:solidFill>
                  <a:srgbClr val="000000"/>
                </a:solidFill>
                <a:latin typeface="Arial Narrow"/>
                <a:ea typeface="Arial Narrow"/>
                <a:cs typeface="Arial Narrow"/>
              </a:defRPr>
            </a:pPr>
            <a:endParaRPr lang="en-US"/>
          </a:p>
        </c:txPr>
        <c:crossAx val="373954816"/>
        <c:crosses val="autoZero"/>
        <c:auto val="1"/>
        <c:lblAlgn val="ctr"/>
        <c:lblOffset val="100"/>
        <c:noMultiLvlLbl val="0"/>
      </c:catAx>
      <c:valAx>
        <c:axId val="373954816"/>
        <c:scaling>
          <c:orientation val="minMax"/>
          <c:max val="5"/>
          <c:min val="1"/>
        </c:scaling>
        <c:delete val="0"/>
        <c:axPos val="l"/>
        <c:majorGridlines>
          <c:spPr>
            <a:ln w="6350" cmpd="sng">
              <a:solidFill>
                <a:srgbClr val="000000"/>
              </a:solidFill>
              <a:prstDash val="solid"/>
            </a:ln>
          </c:spPr>
        </c:majorGridlines>
        <c:numFmt formatCode="General" sourceLinked="0"/>
        <c:majorTickMark val="in"/>
        <c:minorTickMark val="none"/>
        <c:tickLblPos val="nextTo"/>
        <c:spPr>
          <a:noFill/>
          <a:ln w="15875">
            <a:no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373953280"/>
        <c:crosses val="autoZero"/>
        <c:crossBetween val="between"/>
        <c:majorUnit val="1"/>
      </c:valAx>
      <c:spPr>
        <a:noFill/>
        <a:ln>
          <a:noFill/>
        </a:ln>
        <a:effectLst/>
        <a:extLst>
          <a:ext uri="{91240B29-F687-4F45-9708-019B960494DF}">
            <a14:hiddenLine xmlns:a14="http://schemas.microsoft.com/office/drawing/2010/main">
              <a:noFill/>
            </a14:hiddenLine>
          </a:ext>
        </a:extLst>
      </c:spPr>
    </c:plotArea>
    <c:legend>
      <c:legendPos val="r"/>
      <c:layout>
        <c:manualLayout>
          <c:xMode val="edge"/>
          <c:yMode val="edge"/>
          <c:x val="0.31801639102124796"/>
          <c:y val="8.8696181663035017E-4"/>
          <c:w val="0.34166479784140408"/>
          <c:h val="0.15304790894989248"/>
        </c:manualLayout>
      </c:layout>
      <c:overlay val="1"/>
      <c:spPr>
        <a:solidFill>
          <a:srgbClr val="EAEAEA"/>
        </a:solidFill>
        <a:ln>
          <a:noFill/>
        </a:ln>
        <a:effectLst/>
        <a:extLst>
          <a:ext uri="{91240B29-F687-4F45-9708-019B960494DF}">
            <a14:hiddenLine xmlns:a14="http://schemas.microsoft.com/office/drawing/2010/main">
              <a:noFill/>
            </a14:hiddenLine>
          </a:ext>
        </a:extLst>
      </c:spPr>
      <c:txPr>
        <a:bodyPr/>
        <a:lstStyle/>
        <a:p>
          <a:pPr>
            <a:defRPr sz="750" b="0" i="0">
              <a:solidFill>
                <a:srgbClr val="000000"/>
              </a:solidFill>
              <a:latin typeface="Arial Narrow"/>
              <a:ea typeface="Arial Narrow"/>
              <a:cs typeface="Arial Narrow"/>
            </a:defRPr>
          </a:pPr>
          <a:endParaRPr lang="en-US"/>
        </a:p>
      </c:txPr>
    </c:legend>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995855044472078"/>
          <c:y val="0.21527793679115509"/>
          <c:w val="0.42445755406916136"/>
          <c:h val="0.80296244549020646"/>
        </c:manualLayout>
      </c:layout>
      <c:radarChart>
        <c:radarStyle val="marker"/>
        <c:varyColors val="0"/>
        <c:ser>
          <c:idx val="0"/>
          <c:order val="0"/>
          <c:tx>
            <c:strRef>
              <c:f>'Dim 6'!$B$7</c:f>
              <c:strCache>
                <c:ptCount val="1"/>
                <c:pt idx="0">
                  <c:v>2019 Dimension average score</c:v>
                </c:pt>
              </c:strCache>
            </c:strRef>
          </c:tx>
          <c:spPr>
            <a:ln w="19050">
              <a:solidFill>
                <a:srgbClr val="94BEA7"/>
              </a:solidFill>
              <a:prstDash val="dash"/>
            </a:ln>
          </c:spPr>
          <c:marker>
            <c:symbol val="none"/>
          </c:marker>
          <c:cat>
            <c:strRef>
              <c:f>'Dim 6'!$A$8:$A$14</c:f>
              <c:strCache>
                <c:ptCount val="7"/>
                <c:pt idx="0">
                  <c:v>ALB</c:v>
                </c:pt>
                <c:pt idx="1">
                  <c:v>BIH</c:v>
                </c:pt>
                <c:pt idx="2">
                  <c:v>KOS</c:v>
                </c:pt>
                <c:pt idx="3">
                  <c:v>MKD</c:v>
                </c:pt>
                <c:pt idx="4">
                  <c:v>MNE</c:v>
                </c:pt>
                <c:pt idx="5">
                  <c:v>SRB</c:v>
                </c:pt>
                <c:pt idx="6">
                  <c:v>TUR</c:v>
                </c:pt>
              </c:strCache>
            </c:strRef>
          </c:cat>
          <c:val>
            <c:numRef>
              <c:f>'Dim 6'!$B$8:$B$14</c:f>
              <c:numCache>
                <c:formatCode>0.00</c:formatCode>
                <c:ptCount val="7"/>
                <c:pt idx="0">
                  <c:v>3.32</c:v>
                </c:pt>
                <c:pt idx="1">
                  <c:v>3.26</c:v>
                </c:pt>
                <c:pt idx="2">
                  <c:v>3.33</c:v>
                </c:pt>
                <c:pt idx="3">
                  <c:v>3.63</c:v>
                </c:pt>
                <c:pt idx="4">
                  <c:v>3.4860012332967125</c:v>
                </c:pt>
                <c:pt idx="5">
                  <c:v>3.72</c:v>
                </c:pt>
                <c:pt idx="6">
                  <c:v>3.99</c:v>
                </c:pt>
              </c:numCache>
            </c:numRef>
          </c:val>
          <c:extLst>
            <c:ext xmlns:c16="http://schemas.microsoft.com/office/drawing/2014/chart" uri="{C3380CC4-5D6E-409C-BE32-E72D297353CC}">
              <c16:uniqueId val="{00000000-027C-4461-AE0B-244B8B7E819B}"/>
            </c:ext>
          </c:extLst>
        </c:ser>
        <c:ser>
          <c:idx val="1"/>
          <c:order val="1"/>
          <c:tx>
            <c:strRef>
              <c:f>'Dim 6'!$C$7</c:f>
              <c:strCache>
                <c:ptCount val="1"/>
                <c:pt idx="0">
                  <c:v>2022 Dimension average score</c:v>
                </c:pt>
              </c:strCache>
            </c:strRef>
          </c:tx>
          <c:spPr>
            <a:ln w="19050">
              <a:solidFill>
                <a:srgbClr val="009983"/>
              </a:solidFill>
              <a:prstDash val="solid"/>
            </a:ln>
          </c:spPr>
          <c:marker>
            <c:symbol val="none"/>
          </c:marker>
          <c:cat>
            <c:strRef>
              <c:f>'Dim 6'!$A$8:$A$14</c:f>
              <c:strCache>
                <c:ptCount val="7"/>
                <c:pt idx="0">
                  <c:v>ALB</c:v>
                </c:pt>
                <c:pt idx="1">
                  <c:v>BIH</c:v>
                </c:pt>
                <c:pt idx="2">
                  <c:v>KOS</c:v>
                </c:pt>
                <c:pt idx="3">
                  <c:v>MKD</c:v>
                </c:pt>
                <c:pt idx="4">
                  <c:v>MNE</c:v>
                </c:pt>
                <c:pt idx="5">
                  <c:v>SRB</c:v>
                </c:pt>
                <c:pt idx="6">
                  <c:v>TUR</c:v>
                </c:pt>
              </c:strCache>
            </c:strRef>
          </c:cat>
          <c:val>
            <c:numRef>
              <c:f>'Dim 6'!$C$8:$C$14</c:f>
              <c:numCache>
                <c:formatCode>General</c:formatCode>
                <c:ptCount val="7"/>
                <c:pt idx="0">
                  <c:v>3.43</c:v>
                </c:pt>
                <c:pt idx="1">
                  <c:v>3.34</c:v>
                </c:pt>
                <c:pt idx="2">
                  <c:v>3.37</c:v>
                </c:pt>
                <c:pt idx="3" formatCode="0.00">
                  <c:v>3.9</c:v>
                </c:pt>
                <c:pt idx="4">
                  <c:v>3.63</c:v>
                </c:pt>
                <c:pt idx="5">
                  <c:v>3.89</c:v>
                </c:pt>
                <c:pt idx="6">
                  <c:v>4.18</c:v>
                </c:pt>
              </c:numCache>
            </c:numRef>
          </c:val>
          <c:extLst>
            <c:ext xmlns:c16="http://schemas.microsoft.com/office/drawing/2014/chart" uri="{C3380CC4-5D6E-409C-BE32-E72D297353CC}">
              <c16:uniqueId val="{00000001-027C-4461-AE0B-244B8B7E819B}"/>
            </c:ext>
          </c:extLst>
        </c:ser>
        <c:dLbls>
          <c:showLegendKey val="0"/>
          <c:showVal val="0"/>
          <c:showCatName val="0"/>
          <c:showSerName val="0"/>
          <c:showPercent val="0"/>
          <c:showBubbleSize val="0"/>
        </c:dLbls>
        <c:axId val="373953280"/>
        <c:axId val="373954816"/>
      </c:radarChart>
      <c:catAx>
        <c:axId val="373953280"/>
        <c:scaling>
          <c:orientation val="minMax"/>
        </c:scaling>
        <c:delete val="0"/>
        <c:axPos val="b"/>
        <c:majorGridlines/>
        <c:numFmt formatCode="General" sourceLinked="1"/>
        <c:majorTickMark val="out"/>
        <c:minorTickMark val="none"/>
        <c:tickLblPos val="nextTo"/>
        <c:txPr>
          <a:bodyPr/>
          <a:lstStyle/>
          <a:p>
            <a:pPr>
              <a:defRPr sz="750" b="0" i="0">
                <a:solidFill>
                  <a:srgbClr val="000000"/>
                </a:solidFill>
                <a:latin typeface="Arial Narrow"/>
                <a:ea typeface="Arial Narrow"/>
                <a:cs typeface="Arial Narrow"/>
              </a:defRPr>
            </a:pPr>
            <a:endParaRPr lang="en-US"/>
          </a:p>
        </c:txPr>
        <c:crossAx val="373954816"/>
        <c:crosses val="autoZero"/>
        <c:auto val="1"/>
        <c:lblAlgn val="ctr"/>
        <c:lblOffset val="100"/>
        <c:noMultiLvlLbl val="0"/>
      </c:catAx>
      <c:valAx>
        <c:axId val="373954816"/>
        <c:scaling>
          <c:orientation val="minMax"/>
          <c:max val="5"/>
          <c:min val="1"/>
        </c:scaling>
        <c:delete val="0"/>
        <c:axPos val="l"/>
        <c:majorGridlines>
          <c:spPr>
            <a:ln w="6350" cmpd="sng">
              <a:solidFill>
                <a:srgbClr val="000000"/>
              </a:solidFill>
              <a:prstDash val="solid"/>
            </a:ln>
          </c:spPr>
        </c:majorGridlines>
        <c:numFmt formatCode="General" sourceLinked="0"/>
        <c:majorTickMark val="in"/>
        <c:minorTickMark val="none"/>
        <c:tickLblPos val="nextTo"/>
        <c:spPr>
          <a:noFill/>
          <a:ln w="15875">
            <a:no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373953280"/>
        <c:crosses val="autoZero"/>
        <c:crossBetween val="between"/>
        <c:majorUnit val="1"/>
      </c:valAx>
      <c:spPr>
        <a:noFill/>
        <a:ln>
          <a:noFill/>
        </a:ln>
        <a:effectLst/>
        <a:extLst>
          <a:ext uri="{91240B29-F687-4F45-9708-019B960494DF}">
            <a14:hiddenLine xmlns:a14="http://schemas.microsoft.com/office/drawing/2010/main">
              <a:noFill/>
            </a14:hiddenLine>
          </a:ext>
        </a:extLst>
      </c:spPr>
    </c:plotArea>
    <c:legend>
      <c:legendPos val="l"/>
      <c:layout>
        <c:manualLayout>
          <c:xMode val="edge"/>
          <c:yMode val="edge"/>
          <c:x val="0.22474256348409113"/>
          <c:y val="0"/>
          <c:w val="0.49092572663592909"/>
          <c:h val="0.16452556377336688"/>
        </c:manualLayout>
      </c:layout>
      <c:overlay val="1"/>
      <c:spPr>
        <a:solidFill>
          <a:srgbClr val="EAEAEA"/>
        </a:solidFill>
        <a:ln>
          <a:noFill/>
        </a:ln>
        <a:effectLst/>
        <a:extLst>
          <a:ext uri="{91240B29-F687-4F45-9708-019B960494DF}">
            <a14:hiddenLine xmlns:a14="http://schemas.microsoft.com/office/drawing/2010/main">
              <a:noFill/>
            </a14:hiddenLine>
          </a:ext>
        </a:extLst>
      </c:spPr>
      <c:txPr>
        <a:bodyPr/>
        <a:lstStyle/>
        <a:p>
          <a:pPr>
            <a:defRPr sz="750" b="0" i="0">
              <a:solidFill>
                <a:srgbClr val="000000"/>
              </a:solidFill>
              <a:latin typeface="Arial Narrow"/>
              <a:ea typeface="Arial Narrow"/>
              <a:cs typeface="Arial Narrow"/>
            </a:defRPr>
          </a:pPr>
          <a:endParaRPr lang="en-US"/>
        </a:p>
      </c:txPr>
    </c:legend>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756620298447901E-2"/>
          <c:y val="0.20128058783063582"/>
          <c:w val="0.35344015611947582"/>
          <c:h val="0.69632352385327179"/>
        </c:manualLayout>
      </c:layout>
      <c:radarChart>
        <c:radarStyle val="marker"/>
        <c:varyColors val="0"/>
        <c:ser>
          <c:idx val="0"/>
          <c:order val="0"/>
          <c:tx>
            <c:strRef>
              <c:f>'Dim 5a'!$B$7</c:f>
              <c:strCache>
                <c:ptCount val="1"/>
                <c:pt idx="0">
                  <c:v>2019 Dimension average score</c:v>
                </c:pt>
              </c:strCache>
            </c:strRef>
          </c:tx>
          <c:spPr>
            <a:ln w="19050">
              <a:solidFill>
                <a:srgbClr val="94BEA7"/>
              </a:solidFill>
              <a:prstDash val="sysDash"/>
            </a:ln>
          </c:spPr>
          <c:marker>
            <c:symbol val="none"/>
          </c:marker>
          <c:cat>
            <c:strRef>
              <c:f>'Dim 5a'!$A$8:$A$14</c:f>
              <c:strCache>
                <c:ptCount val="7"/>
                <c:pt idx="0">
                  <c:v>ALB</c:v>
                </c:pt>
                <c:pt idx="1">
                  <c:v>BIH</c:v>
                </c:pt>
                <c:pt idx="2">
                  <c:v>KOS</c:v>
                </c:pt>
                <c:pt idx="3">
                  <c:v>MKD</c:v>
                </c:pt>
                <c:pt idx="4">
                  <c:v>MNE</c:v>
                </c:pt>
                <c:pt idx="5">
                  <c:v>SRB</c:v>
                </c:pt>
                <c:pt idx="6">
                  <c:v>TUR</c:v>
                </c:pt>
              </c:strCache>
            </c:strRef>
          </c:cat>
          <c:val>
            <c:numRef>
              <c:f>'Dim 5a'!$B$8:$B$14</c:f>
              <c:numCache>
                <c:formatCode>0.00</c:formatCode>
                <c:ptCount val="7"/>
                <c:pt idx="0">
                  <c:v>3.6145112781954887</c:v>
                </c:pt>
                <c:pt idx="1">
                  <c:v>3.4139005847953214</c:v>
                </c:pt>
                <c:pt idx="2">
                  <c:v>3.6441303258145359</c:v>
                </c:pt>
                <c:pt idx="3">
                  <c:v>3.9550325814536342</c:v>
                </c:pt>
                <c:pt idx="4">
                  <c:v>4.0298880534670012</c:v>
                </c:pt>
                <c:pt idx="5">
                  <c:v>4.1241370091896412</c:v>
                </c:pt>
                <c:pt idx="6">
                  <c:v>4.4188320802005014</c:v>
                </c:pt>
              </c:numCache>
            </c:numRef>
          </c:val>
          <c:extLst>
            <c:ext xmlns:c16="http://schemas.microsoft.com/office/drawing/2014/chart" uri="{C3380CC4-5D6E-409C-BE32-E72D297353CC}">
              <c16:uniqueId val="{00000000-D239-46E3-A6C8-403C48C71FD4}"/>
            </c:ext>
          </c:extLst>
        </c:ser>
        <c:ser>
          <c:idx val="1"/>
          <c:order val="1"/>
          <c:tx>
            <c:strRef>
              <c:f>'Dim 5a'!$C$7</c:f>
              <c:strCache>
                <c:ptCount val="1"/>
                <c:pt idx="0">
                  <c:v>2022 Dimension average score</c:v>
                </c:pt>
              </c:strCache>
            </c:strRef>
          </c:tx>
          <c:spPr>
            <a:ln w="19050">
              <a:solidFill>
                <a:srgbClr val="009983"/>
              </a:solidFill>
              <a:prstDash val="solid"/>
            </a:ln>
          </c:spPr>
          <c:marker>
            <c:symbol val="none"/>
          </c:marker>
          <c:cat>
            <c:strRef>
              <c:f>'Dim 5a'!$A$8:$A$14</c:f>
              <c:strCache>
                <c:ptCount val="7"/>
                <c:pt idx="0">
                  <c:v>ALB</c:v>
                </c:pt>
                <c:pt idx="1">
                  <c:v>BIH</c:v>
                </c:pt>
                <c:pt idx="2">
                  <c:v>KOS</c:v>
                </c:pt>
                <c:pt idx="3">
                  <c:v>MKD</c:v>
                </c:pt>
                <c:pt idx="4">
                  <c:v>MNE</c:v>
                </c:pt>
                <c:pt idx="5">
                  <c:v>SRB</c:v>
                </c:pt>
                <c:pt idx="6">
                  <c:v>TUR</c:v>
                </c:pt>
              </c:strCache>
            </c:strRef>
          </c:cat>
          <c:val>
            <c:numRef>
              <c:f>'Dim 5a'!$C$8:$C$14</c:f>
              <c:numCache>
                <c:formatCode>General</c:formatCode>
                <c:ptCount val="7"/>
                <c:pt idx="0">
                  <c:v>4.05</c:v>
                </c:pt>
                <c:pt idx="1">
                  <c:v>3.65</c:v>
                </c:pt>
                <c:pt idx="2">
                  <c:v>4.0599999999999996</c:v>
                </c:pt>
                <c:pt idx="3">
                  <c:v>4.03</c:v>
                </c:pt>
                <c:pt idx="4">
                  <c:v>4.58</c:v>
                </c:pt>
                <c:pt idx="5">
                  <c:v>4.28</c:v>
                </c:pt>
                <c:pt idx="6">
                  <c:v>4.78</c:v>
                </c:pt>
              </c:numCache>
            </c:numRef>
          </c:val>
          <c:extLst>
            <c:ext xmlns:c16="http://schemas.microsoft.com/office/drawing/2014/chart" uri="{C3380CC4-5D6E-409C-BE32-E72D297353CC}">
              <c16:uniqueId val="{00000001-D239-46E3-A6C8-403C48C71FD4}"/>
            </c:ext>
          </c:extLst>
        </c:ser>
        <c:dLbls>
          <c:showLegendKey val="0"/>
          <c:showVal val="0"/>
          <c:showCatName val="0"/>
          <c:showSerName val="0"/>
          <c:showPercent val="0"/>
          <c:showBubbleSize val="0"/>
        </c:dLbls>
        <c:axId val="373953280"/>
        <c:axId val="373954816"/>
      </c:radarChart>
      <c:catAx>
        <c:axId val="373953280"/>
        <c:scaling>
          <c:orientation val="minMax"/>
        </c:scaling>
        <c:delete val="0"/>
        <c:axPos val="b"/>
        <c:majorGridlines/>
        <c:numFmt formatCode="General" sourceLinked="1"/>
        <c:majorTickMark val="out"/>
        <c:minorTickMark val="none"/>
        <c:tickLblPos val="nextTo"/>
        <c:txPr>
          <a:bodyPr/>
          <a:lstStyle/>
          <a:p>
            <a:pPr>
              <a:defRPr sz="750" b="0" i="0">
                <a:solidFill>
                  <a:srgbClr val="000000"/>
                </a:solidFill>
                <a:latin typeface="Arial Narrow"/>
                <a:ea typeface="Arial Narrow"/>
                <a:cs typeface="Arial Narrow"/>
              </a:defRPr>
            </a:pPr>
            <a:endParaRPr lang="en-US"/>
          </a:p>
        </c:txPr>
        <c:crossAx val="373954816"/>
        <c:crosses val="autoZero"/>
        <c:auto val="1"/>
        <c:lblAlgn val="ctr"/>
        <c:lblOffset val="100"/>
        <c:noMultiLvlLbl val="0"/>
      </c:catAx>
      <c:valAx>
        <c:axId val="373954816"/>
        <c:scaling>
          <c:orientation val="minMax"/>
          <c:max val="5"/>
          <c:min val="1"/>
        </c:scaling>
        <c:delete val="0"/>
        <c:axPos val="l"/>
        <c:majorGridlines>
          <c:spPr>
            <a:ln w="6350" cmpd="sng">
              <a:solidFill>
                <a:srgbClr val="000000"/>
              </a:solidFill>
              <a:prstDash val="solid"/>
            </a:ln>
          </c:spPr>
        </c:majorGridlines>
        <c:numFmt formatCode="General" sourceLinked="0"/>
        <c:majorTickMark val="in"/>
        <c:minorTickMark val="none"/>
        <c:tickLblPos val="nextTo"/>
        <c:spPr>
          <a:noFill/>
          <a:ln w="15875">
            <a:no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373953280"/>
        <c:crosses val="autoZero"/>
        <c:crossBetween val="between"/>
        <c:majorUnit val="1"/>
      </c:valAx>
      <c:spPr>
        <a:noFill/>
        <a:ln>
          <a:noFill/>
        </a:ln>
        <a:effectLst/>
        <a:extLst>
          <a:ext uri="{91240B29-F687-4F45-9708-019B960494DF}">
            <a14:hiddenLine xmlns:a14="http://schemas.microsoft.com/office/drawing/2010/main">
              <a:noFill/>
            </a14:hiddenLine>
          </a:ext>
        </a:extLst>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405470807173588"/>
          <c:y val="0.23264759068375537"/>
          <c:w val="0.53244821095492534"/>
          <c:h val="0.70140160905834925"/>
        </c:manualLayout>
      </c:layout>
      <c:radarChart>
        <c:radarStyle val="marker"/>
        <c:varyColors val="0"/>
        <c:ser>
          <c:idx val="0"/>
          <c:order val="0"/>
          <c:tx>
            <c:strRef>
              <c:f>'Dim 8b'!$B$7</c:f>
              <c:strCache>
                <c:ptCount val="1"/>
                <c:pt idx="0">
                  <c:v>2019 Dimension average score</c:v>
                </c:pt>
              </c:strCache>
            </c:strRef>
          </c:tx>
          <c:spPr>
            <a:ln w="19050">
              <a:solidFill>
                <a:srgbClr val="94BEA7"/>
              </a:solidFill>
              <a:prstDash val="sysDash"/>
            </a:ln>
          </c:spPr>
          <c:marker>
            <c:symbol val="none"/>
          </c:marker>
          <c:cat>
            <c:strRef>
              <c:f>'Dim 8b'!$A$8:$A$14</c:f>
              <c:strCache>
                <c:ptCount val="7"/>
                <c:pt idx="0">
                  <c:v>ALB</c:v>
                </c:pt>
                <c:pt idx="1">
                  <c:v>BIH</c:v>
                </c:pt>
                <c:pt idx="2">
                  <c:v>KOS</c:v>
                </c:pt>
                <c:pt idx="3">
                  <c:v>MKD</c:v>
                </c:pt>
                <c:pt idx="4">
                  <c:v>MNE</c:v>
                </c:pt>
                <c:pt idx="5">
                  <c:v>SRB</c:v>
                </c:pt>
                <c:pt idx="6">
                  <c:v>TUR</c:v>
                </c:pt>
              </c:strCache>
            </c:strRef>
          </c:cat>
          <c:val>
            <c:numRef>
              <c:f>'Dim 8b'!$B$8:$B$14</c:f>
              <c:numCache>
                <c:formatCode>0.00</c:formatCode>
                <c:ptCount val="7"/>
                <c:pt idx="0">
                  <c:v>2.48</c:v>
                </c:pt>
                <c:pt idx="1">
                  <c:v>1.86</c:v>
                </c:pt>
                <c:pt idx="2">
                  <c:v>2.4</c:v>
                </c:pt>
                <c:pt idx="3">
                  <c:v>3.35</c:v>
                </c:pt>
                <c:pt idx="4">
                  <c:v>2.5269523809523813</c:v>
                </c:pt>
                <c:pt idx="5">
                  <c:v>3.33</c:v>
                </c:pt>
                <c:pt idx="6">
                  <c:v>4.08</c:v>
                </c:pt>
              </c:numCache>
            </c:numRef>
          </c:val>
          <c:extLst>
            <c:ext xmlns:c16="http://schemas.microsoft.com/office/drawing/2014/chart" uri="{C3380CC4-5D6E-409C-BE32-E72D297353CC}">
              <c16:uniqueId val="{00000000-9BF6-4EB7-8DF4-6D42335C758B}"/>
            </c:ext>
          </c:extLst>
        </c:ser>
        <c:ser>
          <c:idx val="1"/>
          <c:order val="1"/>
          <c:tx>
            <c:strRef>
              <c:f>'Dim 8b'!$C$7</c:f>
              <c:strCache>
                <c:ptCount val="1"/>
                <c:pt idx="0">
                  <c:v>2022 Dimension average score</c:v>
                </c:pt>
              </c:strCache>
            </c:strRef>
          </c:tx>
          <c:spPr>
            <a:ln w="19050">
              <a:solidFill>
                <a:srgbClr val="009983"/>
              </a:solidFill>
              <a:prstDash val="solid"/>
            </a:ln>
          </c:spPr>
          <c:marker>
            <c:symbol val="none"/>
          </c:marker>
          <c:cat>
            <c:strRef>
              <c:f>'Dim 8b'!$A$8:$A$14</c:f>
              <c:strCache>
                <c:ptCount val="7"/>
                <c:pt idx="0">
                  <c:v>ALB</c:v>
                </c:pt>
                <c:pt idx="1">
                  <c:v>BIH</c:v>
                </c:pt>
                <c:pt idx="2">
                  <c:v>KOS</c:v>
                </c:pt>
                <c:pt idx="3">
                  <c:v>MKD</c:v>
                </c:pt>
                <c:pt idx="4">
                  <c:v>MNE</c:v>
                </c:pt>
                <c:pt idx="5">
                  <c:v>SRB</c:v>
                </c:pt>
                <c:pt idx="6">
                  <c:v>TUR</c:v>
                </c:pt>
              </c:strCache>
            </c:strRef>
          </c:cat>
          <c:val>
            <c:numRef>
              <c:f>'Dim 8b'!$C$8:$C$14</c:f>
              <c:numCache>
                <c:formatCode>General</c:formatCode>
                <c:ptCount val="7"/>
                <c:pt idx="0">
                  <c:v>2.58</c:v>
                </c:pt>
                <c:pt idx="1">
                  <c:v>1.97</c:v>
                </c:pt>
                <c:pt idx="2">
                  <c:v>2.4700000000000002</c:v>
                </c:pt>
                <c:pt idx="3">
                  <c:v>3.77</c:v>
                </c:pt>
                <c:pt idx="4">
                  <c:v>2.99</c:v>
                </c:pt>
                <c:pt idx="5" formatCode="0.00">
                  <c:v>4</c:v>
                </c:pt>
                <c:pt idx="6">
                  <c:v>4.45</c:v>
                </c:pt>
              </c:numCache>
            </c:numRef>
          </c:val>
          <c:extLst>
            <c:ext xmlns:c16="http://schemas.microsoft.com/office/drawing/2014/chart" uri="{C3380CC4-5D6E-409C-BE32-E72D297353CC}">
              <c16:uniqueId val="{00000001-9BF6-4EB7-8DF4-6D42335C758B}"/>
            </c:ext>
          </c:extLst>
        </c:ser>
        <c:dLbls>
          <c:showLegendKey val="0"/>
          <c:showVal val="0"/>
          <c:showCatName val="0"/>
          <c:showSerName val="0"/>
          <c:showPercent val="0"/>
          <c:showBubbleSize val="0"/>
        </c:dLbls>
        <c:axId val="373953280"/>
        <c:axId val="373954816"/>
      </c:radarChart>
      <c:catAx>
        <c:axId val="373953280"/>
        <c:scaling>
          <c:orientation val="minMax"/>
        </c:scaling>
        <c:delete val="0"/>
        <c:axPos val="b"/>
        <c:majorGridlines/>
        <c:numFmt formatCode="General" sourceLinked="1"/>
        <c:majorTickMark val="out"/>
        <c:minorTickMark val="none"/>
        <c:tickLblPos val="nextTo"/>
        <c:txPr>
          <a:bodyPr/>
          <a:lstStyle/>
          <a:p>
            <a:pPr>
              <a:defRPr sz="750" b="0" i="0">
                <a:solidFill>
                  <a:srgbClr val="000000"/>
                </a:solidFill>
                <a:latin typeface="Arial Narrow"/>
                <a:ea typeface="Arial Narrow"/>
                <a:cs typeface="Arial Narrow"/>
              </a:defRPr>
            </a:pPr>
            <a:endParaRPr lang="en-US"/>
          </a:p>
        </c:txPr>
        <c:crossAx val="373954816"/>
        <c:crosses val="autoZero"/>
        <c:auto val="1"/>
        <c:lblAlgn val="ctr"/>
        <c:lblOffset val="100"/>
        <c:noMultiLvlLbl val="0"/>
      </c:catAx>
      <c:valAx>
        <c:axId val="373954816"/>
        <c:scaling>
          <c:orientation val="minMax"/>
          <c:max val="5"/>
          <c:min val="1"/>
        </c:scaling>
        <c:delete val="0"/>
        <c:axPos val="l"/>
        <c:majorGridlines>
          <c:spPr>
            <a:ln w="6350" cmpd="sng">
              <a:solidFill>
                <a:srgbClr val="000000"/>
              </a:solidFill>
              <a:prstDash val="solid"/>
            </a:ln>
          </c:spPr>
        </c:majorGridlines>
        <c:numFmt formatCode="General" sourceLinked="0"/>
        <c:majorTickMark val="in"/>
        <c:minorTickMark val="none"/>
        <c:tickLblPos val="nextTo"/>
        <c:spPr>
          <a:noFill/>
          <a:ln w="15875">
            <a:no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373953280"/>
        <c:crosses val="autoZero"/>
        <c:crossBetween val="between"/>
        <c:majorUnit val="1"/>
      </c:valAx>
      <c:spPr>
        <a:noFill/>
        <a:ln>
          <a:noFill/>
        </a:ln>
        <a:effectLst/>
        <a:extLst>
          <a:ext uri="{91240B29-F687-4F45-9708-019B960494DF}">
            <a14:hiddenLine xmlns:a14="http://schemas.microsoft.com/office/drawing/2010/main">
              <a:noFill/>
            </a14:hiddenLine>
          </a:ext>
        </a:extLst>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C820B-F01C-49CD-9B63-1E4C544CE2C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60021ED-A2FE-483D-AC00-A462B71430C1}">
      <dgm:prSet phldrT="[Text]" custT="1"/>
      <dgm:spPr>
        <a:solidFill>
          <a:srgbClr val="CDE1D7"/>
        </a:solidFill>
      </dgm:spPr>
      <dgm:t>
        <a:bodyPr/>
        <a:lstStyle/>
        <a:p>
          <a:r>
            <a:rPr lang="en-GB" altLang="en-US" sz="2400" b="1" dirty="0" smtClean="0">
              <a:solidFill>
                <a:srgbClr val="002060"/>
              </a:solidFill>
              <a:latin typeface="Gadugi"/>
            </a:rPr>
            <a:t>Sixth SME Policy Index cycle – economic context and the SME sector</a:t>
          </a:r>
        </a:p>
      </dgm:t>
    </dgm:pt>
    <dgm:pt modelId="{39726B1D-885A-41FD-9638-A040E6E78644}" type="parTrans" cxnId="{395A85AB-F099-4054-A886-12A56DFFC45A}">
      <dgm:prSet/>
      <dgm:spPr/>
      <dgm:t>
        <a:bodyPr/>
        <a:lstStyle/>
        <a:p>
          <a:endParaRPr lang="en-GB" sz="1600"/>
        </a:p>
      </dgm:t>
    </dgm:pt>
    <dgm:pt modelId="{AE20F001-A414-4F46-85E2-81F2A9B806B3}" type="sibTrans" cxnId="{395A85AB-F099-4054-A886-12A56DFFC45A}">
      <dgm:prSet/>
      <dgm:spPr/>
      <dgm:t>
        <a:bodyPr/>
        <a:lstStyle/>
        <a:p>
          <a:endParaRPr lang="en-GB" sz="1600"/>
        </a:p>
      </dgm:t>
    </dgm:pt>
    <dgm:pt modelId="{40914494-5081-452C-92C8-45FE098792BE}">
      <dgm:prSet custT="1"/>
      <dgm:spPr>
        <a:solidFill>
          <a:srgbClr val="CDE1D7"/>
        </a:solidFill>
      </dgm:spPr>
      <dgm:t>
        <a:bodyPr/>
        <a:lstStyle/>
        <a:p>
          <a:pPr>
            <a:spcAft>
              <a:spcPts val="0"/>
            </a:spcAft>
          </a:pPr>
          <a:r>
            <a:rPr lang="en-US" sz="2400" b="1" dirty="0" smtClean="0">
              <a:solidFill>
                <a:srgbClr val="002060"/>
              </a:solidFill>
              <a:latin typeface="Gadugi"/>
            </a:rPr>
            <a:t>SBA Assessment and the SME Policy Index </a:t>
          </a:r>
          <a:endParaRPr lang="en-GB" altLang="en-US" sz="2400" b="1" dirty="0" smtClean="0">
            <a:solidFill>
              <a:srgbClr val="002060"/>
            </a:solidFill>
            <a:latin typeface="Gadugi"/>
          </a:endParaRPr>
        </a:p>
      </dgm:t>
    </dgm:pt>
    <dgm:pt modelId="{A4A1593D-8083-4062-8B26-9ACF7CF4DB00}" type="parTrans" cxnId="{573919C6-71D6-47DE-8984-D2402319548C}">
      <dgm:prSet/>
      <dgm:spPr/>
      <dgm:t>
        <a:bodyPr/>
        <a:lstStyle/>
        <a:p>
          <a:endParaRPr lang="en-US"/>
        </a:p>
      </dgm:t>
    </dgm:pt>
    <dgm:pt modelId="{E7B24E61-8499-4EC5-A8C7-B78F7A9FF799}" type="sibTrans" cxnId="{573919C6-71D6-47DE-8984-D2402319548C}">
      <dgm:prSet/>
      <dgm:spPr>
        <a:ln>
          <a:solidFill>
            <a:srgbClr val="005C46"/>
          </a:solidFill>
        </a:ln>
      </dgm:spPr>
      <dgm:t>
        <a:bodyPr/>
        <a:lstStyle/>
        <a:p>
          <a:endParaRPr lang="en-US"/>
        </a:p>
      </dgm:t>
    </dgm:pt>
    <dgm:pt modelId="{906BFA32-066B-4CB2-B71F-970C886A84FB}">
      <dgm:prSet phldrT="[Text]" custT="1"/>
      <dgm:spPr>
        <a:solidFill>
          <a:srgbClr val="CDE1D7"/>
        </a:solidFill>
      </dgm:spPr>
      <dgm:t>
        <a:bodyPr/>
        <a:lstStyle/>
        <a:p>
          <a:r>
            <a:rPr lang="en-GB" altLang="en-US" sz="2400" b="1" dirty="0" smtClean="0">
              <a:solidFill>
                <a:srgbClr val="002060"/>
              </a:solidFill>
              <a:latin typeface="Gadugi"/>
            </a:rPr>
            <a:t>SME Policy Index: Western Balkans and Turkey 2022 – assessment results </a:t>
          </a:r>
        </a:p>
      </dgm:t>
    </dgm:pt>
    <dgm:pt modelId="{8B81DFE6-9D52-4A11-B902-0FEEEFD5909E}" type="parTrans" cxnId="{A7B6AEF8-52DB-4A44-A1FE-8D93A8F39A2D}">
      <dgm:prSet/>
      <dgm:spPr/>
      <dgm:t>
        <a:bodyPr/>
        <a:lstStyle/>
        <a:p>
          <a:endParaRPr lang="en-US"/>
        </a:p>
      </dgm:t>
    </dgm:pt>
    <dgm:pt modelId="{C77477B0-C4AE-4009-821F-D486D72BAD71}" type="sibTrans" cxnId="{A7B6AEF8-52DB-4A44-A1FE-8D93A8F39A2D}">
      <dgm:prSet/>
      <dgm:spPr/>
      <dgm:t>
        <a:bodyPr/>
        <a:lstStyle/>
        <a:p>
          <a:endParaRPr lang="en-US"/>
        </a:p>
      </dgm:t>
    </dgm:pt>
    <dgm:pt modelId="{C8911662-E2BC-4BDA-947B-7F8F1D43D2EE}" type="pres">
      <dgm:prSet presAssocID="{52FC820B-F01C-49CD-9B63-1E4C544CE2C5}" presName="Name0" presStyleCnt="0">
        <dgm:presLayoutVars>
          <dgm:chMax val="7"/>
          <dgm:chPref val="7"/>
          <dgm:dir/>
        </dgm:presLayoutVars>
      </dgm:prSet>
      <dgm:spPr/>
      <dgm:t>
        <a:bodyPr/>
        <a:lstStyle/>
        <a:p>
          <a:endParaRPr lang="en-GB"/>
        </a:p>
      </dgm:t>
    </dgm:pt>
    <dgm:pt modelId="{B2A1DB3D-F1BD-4067-941E-3DF43019C0A6}" type="pres">
      <dgm:prSet presAssocID="{52FC820B-F01C-49CD-9B63-1E4C544CE2C5}" presName="Name1" presStyleCnt="0"/>
      <dgm:spPr/>
    </dgm:pt>
    <dgm:pt modelId="{3405BE3B-BEBB-45CD-AC4E-F63FB458AF07}" type="pres">
      <dgm:prSet presAssocID="{52FC820B-F01C-49CD-9B63-1E4C544CE2C5}" presName="cycle" presStyleCnt="0"/>
      <dgm:spPr/>
    </dgm:pt>
    <dgm:pt modelId="{09C4D768-78A0-4DE6-90CC-6C1FEEC7EF36}" type="pres">
      <dgm:prSet presAssocID="{52FC820B-F01C-49CD-9B63-1E4C544CE2C5}" presName="srcNode" presStyleLbl="node1" presStyleIdx="0" presStyleCnt="3"/>
      <dgm:spPr/>
    </dgm:pt>
    <dgm:pt modelId="{479BECBA-F60D-438E-ACDE-53D7E788B4B9}" type="pres">
      <dgm:prSet presAssocID="{52FC820B-F01C-49CD-9B63-1E4C544CE2C5}" presName="conn" presStyleLbl="parChTrans1D2" presStyleIdx="0" presStyleCnt="1"/>
      <dgm:spPr/>
      <dgm:t>
        <a:bodyPr/>
        <a:lstStyle/>
        <a:p>
          <a:endParaRPr lang="en-GB"/>
        </a:p>
      </dgm:t>
    </dgm:pt>
    <dgm:pt modelId="{203F732E-8C9A-4E37-866C-18B7668A1E74}" type="pres">
      <dgm:prSet presAssocID="{52FC820B-F01C-49CD-9B63-1E4C544CE2C5}" presName="extraNode" presStyleLbl="node1" presStyleIdx="0" presStyleCnt="3"/>
      <dgm:spPr/>
    </dgm:pt>
    <dgm:pt modelId="{5EA20B06-C62B-4BDE-A11C-075AEEC0F08F}" type="pres">
      <dgm:prSet presAssocID="{52FC820B-F01C-49CD-9B63-1E4C544CE2C5}" presName="dstNode" presStyleLbl="node1" presStyleIdx="0" presStyleCnt="3"/>
      <dgm:spPr/>
    </dgm:pt>
    <dgm:pt modelId="{24DF34B5-7CE8-4F27-BBBF-E3489E1E1189}" type="pres">
      <dgm:prSet presAssocID="{40914494-5081-452C-92C8-45FE098792BE}" presName="text_1" presStyleLbl="node1" presStyleIdx="0" presStyleCnt="3">
        <dgm:presLayoutVars>
          <dgm:bulletEnabled val="1"/>
        </dgm:presLayoutVars>
      </dgm:prSet>
      <dgm:spPr/>
      <dgm:t>
        <a:bodyPr/>
        <a:lstStyle/>
        <a:p>
          <a:endParaRPr lang="en-US"/>
        </a:p>
      </dgm:t>
    </dgm:pt>
    <dgm:pt modelId="{BAB5470A-35F6-441C-9B20-4F6EA8542CF7}" type="pres">
      <dgm:prSet presAssocID="{40914494-5081-452C-92C8-45FE098792BE}" presName="accent_1" presStyleCnt="0"/>
      <dgm:spPr/>
    </dgm:pt>
    <dgm:pt modelId="{7CCCF3F1-9BAC-48B7-9A87-FFD0CE112CDC}" type="pres">
      <dgm:prSet presAssocID="{40914494-5081-452C-92C8-45FE098792BE}" presName="accentRepeatNode" presStyleLbl="solidFgAcc1" presStyleIdx="0" presStyleCnt="3"/>
      <dgm:spPr>
        <a:solidFill>
          <a:srgbClr val="009983"/>
        </a:solidFill>
        <a:ln>
          <a:solidFill>
            <a:srgbClr val="005C46"/>
          </a:solidFill>
        </a:ln>
      </dgm:spPr>
      <dgm:t>
        <a:bodyPr/>
        <a:lstStyle/>
        <a:p>
          <a:endParaRPr lang="en-US"/>
        </a:p>
      </dgm:t>
    </dgm:pt>
    <dgm:pt modelId="{D5F55279-DDEE-4397-8EF0-9E7F039F258E}" type="pres">
      <dgm:prSet presAssocID="{C60021ED-A2FE-483D-AC00-A462B71430C1}" presName="text_2" presStyleLbl="node1" presStyleIdx="1" presStyleCnt="3">
        <dgm:presLayoutVars>
          <dgm:bulletEnabled val="1"/>
        </dgm:presLayoutVars>
      </dgm:prSet>
      <dgm:spPr/>
      <dgm:t>
        <a:bodyPr/>
        <a:lstStyle/>
        <a:p>
          <a:endParaRPr lang="en-US"/>
        </a:p>
      </dgm:t>
    </dgm:pt>
    <dgm:pt modelId="{9CEAC9C9-B5B7-4FA7-B616-0AAA4C8013A3}" type="pres">
      <dgm:prSet presAssocID="{C60021ED-A2FE-483D-AC00-A462B71430C1}" presName="accent_2" presStyleCnt="0"/>
      <dgm:spPr/>
    </dgm:pt>
    <dgm:pt modelId="{4F80C4E0-EE96-44D0-8E97-A9F0004ECDE0}" type="pres">
      <dgm:prSet presAssocID="{C60021ED-A2FE-483D-AC00-A462B71430C1}" presName="accentRepeatNode" presStyleLbl="solidFgAcc1" presStyleIdx="1" presStyleCnt="3"/>
      <dgm:spPr>
        <a:ln>
          <a:solidFill>
            <a:srgbClr val="008163"/>
          </a:solidFill>
        </a:ln>
      </dgm:spPr>
    </dgm:pt>
    <dgm:pt modelId="{DD2C2757-DF28-478A-80D4-F71048513DBA}" type="pres">
      <dgm:prSet presAssocID="{906BFA32-066B-4CB2-B71F-970C886A84FB}" presName="text_3" presStyleLbl="node1" presStyleIdx="2" presStyleCnt="3">
        <dgm:presLayoutVars>
          <dgm:bulletEnabled val="1"/>
        </dgm:presLayoutVars>
      </dgm:prSet>
      <dgm:spPr/>
      <dgm:t>
        <a:bodyPr/>
        <a:lstStyle/>
        <a:p>
          <a:endParaRPr lang="en-US"/>
        </a:p>
      </dgm:t>
    </dgm:pt>
    <dgm:pt modelId="{2C1B0B05-26E4-471A-A1D5-96EF8F16E59C}" type="pres">
      <dgm:prSet presAssocID="{906BFA32-066B-4CB2-B71F-970C886A84FB}" presName="accent_3" presStyleCnt="0"/>
      <dgm:spPr/>
    </dgm:pt>
    <dgm:pt modelId="{203499E0-70F4-4B7C-8E94-82BDB744DB5B}" type="pres">
      <dgm:prSet presAssocID="{906BFA32-066B-4CB2-B71F-970C886A84FB}" presName="accentRepeatNode" presStyleLbl="solidFgAcc1" presStyleIdx="2" presStyleCnt="3"/>
      <dgm:spPr>
        <a:ln>
          <a:solidFill>
            <a:srgbClr val="005C46"/>
          </a:solidFill>
        </a:ln>
      </dgm:spPr>
      <dgm:t>
        <a:bodyPr/>
        <a:lstStyle/>
        <a:p>
          <a:endParaRPr lang="en-US"/>
        </a:p>
      </dgm:t>
    </dgm:pt>
  </dgm:ptLst>
  <dgm:cxnLst>
    <dgm:cxn modelId="{29443476-F208-4096-85E8-1025AFBFD5BD}" type="presOf" srcId="{40914494-5081-452C-92C8-45FE098792BE}" destId="{24DF34B5-7CE8-4F27-BBBF-E3489E1E1189}" srcOrd="0" destOrd="0" presId="urn:microsoft.com/office/officeart/2008/layout/VerticalCurvedList"/>
    <dgm:cxn modelId="{59FA2559-ACE5-4FC7-A432-556896161664}" type="presOf" srcId="{52FC820B-F01C-49CD-9B63-1E4C544CE2C5}" destId="{C8911662-E2BC-4BDA-947B-7F8F1D43D2EE}" srcOrd="0" destOrd="0" presId="urn:microsoft.com/office/officeart/2008/layout/VerticalCurvedList"/>
    <dgm:cxn modelId="{A7B6AEF8-52DB-4A44-A1FE-8D93A8F39A2D}" srcId="{52FC820B-F01C-49CD-9B63-1E4C544CE2C5}" destId="{906BFA32-066B-4CB2-B71F-970C886A84FB}" srcOrd="2" destOrd="0" parTransId="{8B81DFE6-9D52-4A11-B902-0FEEEFD5909E}" sibTransId="{C77477B0-C4AE-4009-821F-D486D72BAD71}"/>
    <dgm:cxn modelId="{573919C6-71D6-47DE-8984-D2402319548C}" srcId="{52FC820B-F01C-49CD-9B63-1E4C544CE2C5}" destId="{40914494-5081-452C-92C8-45FE098792BE}" srcOrd="0" destOrd="0" parTransId="{A4A1593D-8083-4062-8B26-9ACF7CF4DB00}" sibTransId="{E7B24E61-8499-4EC5-A8C7-B78F7A9FF799}"/>
    <dgm:cxn modelId="{395A85AB-F099-4054-A886-12A56DFFC45A}" srcId="{52FC820B-F01C-49CD-9B63-1E4C544CE2C5}" destId="{C60021ED-A2FE-483D-AC00-A462B71430C1}" srcOrd="1" destOrd="0" parTransId="{39726B1D-885A-41FD-9638-A040E6E78644}" sibTransId="{AE20F001-A414-4F46-85E2-81F2A9B806B3}"/>
    <dgm:cxn modelId="{40A15B4A-B806-4C9E-8233-09B961B878AC}" type="presOf" srcId="{E7B24E61-8499-4EC5-A8C7-B78F7A9FF799}" destId="{479BECBA-F60D-438E-ACDE-53D7E788B4B9}" srcOrd="0" destOrd="0" presId="urn:microsoft.com/office/officeart/2008/layout/VerticalCurvedList"/>
    <dgm:cxn modelId="{04AC8043-A655-4EC4-B3C6-C89DAE8E32E6}" type="presOf" srcId="{C60021ED-A2FE-483D-AC00-A462B71430C1}" destId="{D5F55279-DDEE-4397-8EF0-9E7F039F258E}" srcOrd="0" destOrd="0" presId="urn:microsoft.com/office/officeart/2008/layout/VerticalCurvedList"/>
    <dgm:cxn modelId="{B12252EC-BA43-4384-BC14-8E3B558C133E}" type="presOf" srcId="{906BFA32-066B-4CB2-B71F-970C886A84FB}" destId="{DD2C2757-DF28-478A-80D4-F71048513DBA}" srcOrd="0" destOrd="0" presId="urn:microsoft.com/office/officeart/2008/layout/VerticalCurvedList"/>
    <dgm:cxn modelId="{410DD4A2-850D-4A7B-B84E-2ABE526A363F}" type="presParOf" srcId="{C8911662-E2BC-4BDA-947B-7F8F1D43D2EE}" destId="{B2A1DB3D-F1BD-4067-941E-3DF43019C0A6}" srcOrd="0" destOrd="0" presId="urn:microsoft.com/office/officeart/2008/layout/VerticalCurvedList"/>
    <dgm:cxn modelId="{BB9B139D-0048-4AC8-8359-0A8FD7F4177E}" type="presParOf" srcId="{B2A1DB3D-F1BD-4067-941E-3DF43019C0A6}" destId="{3405BE3B-BEBB-45CD-AC4E-F63FB458AF07}" srcOrd="0" destOrd="0" presId="urn:microsoft.com/office/officeart/2008/layout/VerticalCurvedList"/>
    <dgm:cxn modelId="{CB942082-265A-490F-AAF5-6CC04CA698FB}" type="presParOf" srcId="{3405BE3B-BEBB-45CD-AC4E-F63FB458AF07}" destId="{09C4D768-78A0-4DE6-90CC-6C1FEEC7EF36}" srcOrd="0" destOrd="0" presId="urn:microsoft.com/office/officeart/2008/layout/VerticalCurvedList"/>
    <dgm:cxn modelId="{7AC4CC56-B729-4F16-A8E7-D2E762D1AAC8}" type="presParOf" srcId="{3405BE3B-BEBB-45CD-AC4E-F63FB458AF07}" destId="{479BECBA-F60D-438E-ACDE-53D7E788B4B9}" srcOrd="1" destOrd="0" presId="urn:microsoft.com/office/officeart/2008/layout/VerticalCurvedList"/>
    <dgm:cxn modelId="{D00E8B3E-843A-4C8E-A5FF-207D30D4CDFA}" type="presParOf" srcId="{3405BE3B-BEBB-45CD-AC4E-F63FB458AF07}" destId="{203F732E-8C9A-4E37-866C-18B7668A1E74}" srcOrd="2" destOrd="0" presId="urn:microsoft.com/office/officeart/2008/layout/VerticalCurvedList"/>
    <dgm:cxn modelId="{E36E8DE2-F684-490A-91A8-C4D6C08038C3}" type="presParOf" srcId="{3405BE3B-BEBB-45CD-AC4E-F63FB458AF07}" destId="{5EA20B06-C62B-4BDE-A11C-075AEEC0F08F}" srcOrd="3" destOrd="0" presId="urn:microsoft.com/office/officeart/2008/layout/VerticalCurvedList"/>
    <dgm:cxn modelId="{E252B323-5F52-4B42-B3FD-970286FA0F63}" type="presParOf" srcId="{B2A1DB3D-F1BD-4067-941E-3DF43019C0A6}" destId="{24DF34B5-7CE8-4F27-BBBF-E3489E1E1189}" srcOrd="1" destOrd="0" presId="urn:microsoft.com/office/officeart/2008/layout/VerticalCurvedList"/>
    <dgm:cxn modelId="{D75AE455-0303-456C-9345-088A8DB5716A}" type="presParOf" srcId="{B2A1DB3D-F1BD-4067-941E-3DF43019C0A6}" destId="{BAB5470A-35F6-441C-9B20-4F6EA8542CF7}" srcOrd="2" destOrd="0" presId="urn:microsoft.com/office/officeart/2008/layout/VerticalCurvedList"/>
    <dgm:cxn modelId="{558BE8F2-9761-4181-B407-31AC5D5EC540}" type="presParOf" srcId="{BAB5470A-35F6-441C-9B20-4F6EA8542CF7}" destId="{7CCCF3F1-9BAC-48B7-9A87-FFD0CE112CDC}" srcOrd="0" destOrd="0" presId="urn:microsoft.com/office/officeart/2008/layout/VerticalCurvedList"/>
    <dgm:cxn modelId="{FF1A9439-E33E-4013-B888-B35CDEACAFC5}" type="presParOf" srcId="{B2A1DB3D-F1BD-4067-941E-3DF43019C0A6}" destId="{D5F55279-DDEE-4397-8EF0-9E7F039F258E}" srcOrd="3" destOrd="0" presId="urn:microsoft.com/office/officeart/2008/layout/VerticalCurvedList"/>
    <dgm:cxn modelId="{8C7AAADC-1127-4C5E-BF83-5E4A4E616486}" type="presParOf" srcId="{B2A1DB3D-F1BD-4067-941E-3DF43019C0A6}" destId="{9CEAC9C9-B5B7-4FA7-B616-0AAA4C8013A3}" srcOrd="4" destOrd="0" presId="urn:microsoft.com/office/officeart/2008/layout/VerticalCurvedList"/>
    <dgm:cxn modelId="{29C5D41E-25B0-428C-B183-3D29138DA929}" type="presParOf" srcId="{9CEAC9C9-B5B7-4FA7-B616-0AAA4C8013A3}" destId="{4F80C4E0-EE96-44D0-8E97-A9F0004ECDE0}" srcOrd="0" destOrd="0" presId="urn:microsoft.com/office/officeart/2008/layout/VerticalCurvedList"/>
    <dgm:cxn modelId="{1D92E468-8D4A-4782-A1F8-C7607D88169A}" type="presParOf" srcId="{B2A1DB3D-F1BD-4067-941E-3DF43019C0A6}" destId="{DD2C2757-DF28-478A-80D4-F71048513DBA}" srcOrd="5" destOrd="0" presId="urn:microsoft.com/office/officeart/2008/layout/VerticalCurvedList"/>
    <dgm:cxn modelId="{F4B9625A-9159-45B0-9747-B7711E9DF5B6}" type="presParOf" srcId="{B2A1DB3D-F1BD-4067-941E-3DF43019C0A6}" destId="{2C1B0B05-26E4-471A-A1D5-96EF8F16E59C}" srcOrd="6" destOrd="0" presId="urn:microsoft.com/office/officeart/2008/layout/VerticalCurvedList"/>
    <dgm:cxn modelId="{50864DE5-A61F-44A0-B9A9-ED46659EEED3}" type="presParOf" srcId="{2C1B0B05-26E4-471A-A1D5-96EF8F16E59C}" destId="{203499E0-70F4-4B7C-8E94-82BDB744DB5B}" srcOrd="0" destOrd="0" presId="urn:microsoft.com/office/officeart/2008/layout/VerticalCurvedList"/>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FC820B-F01C-49CD-9B63-1E4C544CE2C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60021ED-A2FE-483D-AC00-A462B71430C1}">
      <dgm:prSet phldrT="[Text]" custT="1"/>
      <dgm:spPr>
        <a:solidFill>
          <a:srgbClr val="CDE1D7"/>
        </a:solidFill>
      </dgm:spPr>
      <dgm:t>
        <a:bodyPr/>
        <a:lstStyle/>
        <a:p>
          <a:r>
            <a:rPr lang="en-GB" altLang="en-US" sz="2400" b="1" dirty="0" smtClean="0">
              <a:solidFill>
                <a:srgbClr val="002060"/>
              </a:solidFill>
              <a:latin typeface="Gadugi"/>
            </a:rPr>
            <a:t>Sixth SME Policy Index cycle – economic context and the SME sector</a:t>
          </a:r>
        </a:p>
      </dgm:t>
    </dgm:pt>
    <dgm:pt modelId="{39726B1D-885A-41FD-9638-A040E6E78644}" type="parTrans" cxnId="{395A85AB-F099-4054-A886-12A56DFFC45A}">
      <dgm:prSet/>
      <dgm:spPr/>
      <dgm:t>
        <a:bodyPr/>
        <a:lstStyle/>
        <a:p>
          <a:endParaRPr lang="en-GB" sz="1600"/>
        </a:p>
      </dgm:t>
    </dgm:pt>
    <dgm:pt modelId="{AE20F001-A414-4F46-85E2-81F2A9B806B3}" type="sibTrans" cxnId="{395A85AB-F099-4054-A886-12A56DFFC45A}">
      <dgm:prSet/>
      <dgm:spPr/>
      <dgm:t>
        <a:bodyPr/>
        <a:lstStyle/>
        <a:p>
          <a:endParaRPr lang="en-GB" sz="1600"/>
        </a:p>
      </dgm:t>
    </dgm:pt>
    <dgm:pt modelId="{40914494-5081-452C-92C8-45FE098792BE}">
      <dgm:prSet custT="1"/>
      <dgm:spPr>
        <a:solidFill>
          <a:srgbClr val="CDE1D7"/>
        </a:solidFill>
      </dgm:spPr>
      <dgm:t>
        <a:bodyPr/>
        <a:lstStyle/>
        <a:p>
          <a:pPr>
            <a:spcAft>
              <a:spcPts val="0"/>
            </a:spcAft>
          </a:pPr>
          <a:r>
            <a:rPr lang="en-US" sz="2400" b="1" dirty="0" smtClean="0">
              <a:solidFill>
                <a:srgbClr val="002060"/>
              </a:solidFill>
              <a:latin typeface="Gadugi"/>
            </a:rPr>
            <a:t>SBA Assessment and the SME Policy Index </a:t>
          </a:r>
          <a:endParaRPr lang="en-GB" altLang="en-US" sz="2400" b="1" dirty="0" smtClean="0">
            <a:solidFill>
              <a:srgbClr val="002060"/>
            </a:solidFill>
            <a:latin typeface="Gadugi"/>
          </a:endParaRPr>
        </a:p>
      </dgm:t>
    </dgm:pt>
    <dgm:pt modelId="{A4A1593D-8083-4062-8B26-9ACF7CF4DB00}" type="parTrans" cxnId="{573919C6-71D6-47DE-8984-D2402319548C}">
      <dgm:prSet/>
      <dgm:spPr/>
      <dgm:t>
        <a:bodyPr/>
        <a:lstStyle/>
        <a:p>
          <a:endParaRPr lang="en-US"/>
        </a:p>
      </dgm:t>
    </dgm:pt>
    <dgm:pt modelId="{E7B24E61-8499-4EC5-A8C7-B78F7A9FF799}" type="sibTrans" cxnId="{573919C6-71D6-47DE-8984-D2402319548C}">
      <dgm:prSet/>
      <dgm:spPr>
        <a:ln>
          <a:solidFill>
            <a:srgbClr val="005C46"/>
          </a:solidFill>
        </a:ln>
      </dgm:spPr>
      <dgm:t>
        <a:bodyPr/>
        <a:lstStyle/>
        <a:p>
          <a:endParaRPr lang="en-US"/>
        </a:p>
      </dgm:t>
    </dgm:pt>
    <dgm:pt modelId="{906BFA32-066B-4CB2-B71F-970C886A84FB}">
      <dgm:prSet phldrT="[Text]" custT="1"/>
      <dgm:spPr>
        <a:solidFill>
          <a:srgbClr val="CDE1D7"/>
        </a:solidFill>
      </dgm:spPr>
      <dgm:t>
        <a:bodyPr/>
        <a:lstStyle/>
        <a:p>
          <a:r>
            <a:rPr lang="en-GB" altLang="en-US" sz="2400" b="1" dirty="0" smtClean="0">
              <a:solidFill>
                <a:srgbClr val="002060"/>
              </a:solidFill>
              <a:latin typeface="Gadugi"/>
            </a:rPr>
            <a:t>SME Policy Index: Western Balkans and Turkey 2022 – assessment results </a:t>
          </a:r>
        </a:p>
      </dgm:t>
    </dgm:pt>
    <dgm:pt modelId="{8B81DFE6-9D52-4A11-B902-0FEEEFD5909E}" type="parTrans" cxnId="{A7B6AEF8-52DB-4A44-A1FE-8D93A8F39A2D}">
      <dgm:prSet/>
      <dgm:spPr/>
      <dgm:t>
        <a:bodyPr/>
        <a:lstStyle/>
        <a:p>
          <a:endParaRPr lang="en-US"/>
        </a:p>
      </dgm:t>
    </dgm:pt>
    <dgm:pt modelId="{C77477B0-C4AE-4009-821F-D486D72BAD71}" type="sibTrans" cxnId="{A7B6AEF8-52DB-4A44-A1FE-8D93A8F39A2D}">
      <dgm:prSet/>
      <dgm:spPr/>
      <dgm:t>
        <a:bodyPr/>
        <a:lstStyle/>
        <a:p>
          <a:endParaRPr lang="en-US"/>
        </a:p>
      </dgm:t>
    </dgm:pt>
    <dgm:pt modelId="{C8911662-E2BC-4BDA-947B-7F8F1D43D2EE}" type="pres">
      <dgm:prSet presAssocID="{52FC820B-F01C-49CD-9B63-1E4C544CE2C5}" presName="Name0" presStyleCnt="0">
        <dgm:presLayoutVars>
          <dgm:chMax val="7"/>
          <dgm:chPref val="7"/>
          <dgm:dir/>
        </dgm:presLayoutVars>
      </dgm:prSet>
      <dgm:spPr/>
      <dgm:t>
        <a:bodyPr/>
        <a:lstStyle/>
        <a:p>
          <a:endParaRPr lang="en-GB"/>
        </a:p>
      </dgm:t>
    </dgm:pt>
    <dgm:pt modelId="{B2A1DB3D-F1BD-4067-941E-3DF43019C0A6}" type="pres">
      <dgm:prSet presAssocID="{52FC820B-F01C-49CD-9B63-1E4C544CE2C5}" presName="Name1" presStyleCnt="0"/>
      <dgm:spPr/>
    </dgm:pt>
    <dgm:pt modelId="{3405BE3B-BEBB-45CD-AC4E-F63FB458AF07}" type="pres">
      <dgm:prSet presAssocID="{52FC820B-F01C-49CD-9B63-1E4C544CE2C5}" presName="cycle" presStyleCnt="0"/>
      <dgm:spPr/>
    </dgm:pt>
    <dgm:pt modelId="{09C4D768-78A0-4DE6-90CC-6C1FEEC7EF36}" type="pres">
      <dgm:prSet presAssocID="{52FC820B-F01C-49CD-9B63-1E4C544CE2C5}" presName="srcNode" presStyleLbl="node1" presStyleIdx="0" presStyleCnt="3"/>
      <dgm:spPr/>
    </dgm:pt>
    <dgm:pt modelId="{479BECBA-F60D-438E-ACDE-53D7E788B4B9}" type="pres">
      <dgm:prSet presAssocID="{52FC820B-F01C-49CD-9B63-1E4C544CE2C5}" presName="conn" presStyleLbl="parChTrans1D2" presStyleIdx="0" presStyleCnt="1"/>
      <dgm:spPr/>
      <dgm:t>
        <a:bodyPr/>
        <a:lstStyle/>
        <a:p>
          <a:endParaRPr lang="en-GB"/>
        </a:p>
      </dgm:t>
    </dgm:pt>
    <dgm:pt modelId="{203F732E-8C9A-4E37-866C-18B7668A1E74}" type="pres">
      <dgm:prSet presAssocID="{52FC820B-F01C-49CD-9B63-1E4C544CE2C5}" presName="extraNode" presStyleLbl="node1" presStyleIdx="0" presStyleCnt="3"/>
      <dgm:spPr/>
    </dgm:pt>
    <dgm:pt modelId="{5EA20B06-C62B-4BDE-A11C-075AEEC0F08F}" type="pres">
      <dgm:prSet presAssocID="{52FC820B-F01C-49CD-9B63-1E4C544CE2C5}" presName="dstNode" presStyleLbl="node1" presStyleIdx="0" presStyleCnt="3"/>
      <dgm:spPr/>
    </dgm:pt>
    <dgm:pt modelId="{24DF34B5-7CE8-4F27-BBBF-E3489E1E1189}" type="pres">
      <dgm:prSet presAssocID="{40914494-5081-452C-92C8-45FE098792BE}" presName="text_1" presStyleLbl="node1" presStyleIdx="0" presStyleCnt="3">
        <dgm:presLayoutVars>
          <dgm:bulletEnabled val="1"/>
        </dgm:presLayoutVars>
      </dgm:prSet>
      <dgm:spPr/>
      <dgm:t>
        <a:bodyPr/>
        <a:lstStyle/>
        <a:p>
          <a:endParaRPr lang="en-US"/>
        </a:p>
      </dgm:t>
    </dgm:pt>
    <dgm:pt modelId="{BAB5470A-35F6-441C-9B20-4F6EA8542CF7}" type="pres">
      <dgm:prSet presAssocID="{40914494-5081-452C-92C8-45FE098792BE}" presName="accent_1" presStyleCnt="0"/>
      <dgm:spPr/>
    </dgm:pt>
    <dgm:pt modelId="{7CCCF3F1-9BAC-48B7-9A87-FFD0CE112CDC}" type="pres">
      <dgm:prSet presAssocID="{40914494-5081-452C-92C8-45FE098792BE}" presName="accentRepeatNode" presStyleLbl="solidFgAcc1" presStyleIdx="0" presStyleCnt="3"/>
      <dgm:spPr>
        <a:solidFill>
          <a:schemeClr val="bg1"/>
        </a:solidFill>
        <a:ln>
          <a:solidFill>
            <a:srgbClr val="005C46"/>
          </a:solidFill>
        </a:ln>
      </dgm:spPr>
      <dgm:t>
        <a:bodyPr/>
        <a:lstStyle/>
        <a:p>
          <a:endParaRPr lang="en-US"/>
        </a:p>
      </dgm:t>
    </dgm:pt>
    <dgm:pt modelId="{D5F55279-DDEE-4397-8EF0-9E7F039F258E}" type="pres">
      <dgm:prSet presAssocID="{C60021ED-A2FE-483D-AC00-A462B71430C1}" presName="text_2" presStyleLbl="node1" presStyleIdx="1" presStyleCnt="3">
        <dgm:presLayoutVars>
          <dgm:bulletEnabled val="1"/>
        </dgm:presLayoutVars>
      </dgm:prSet>
      <dgm:spPr/>
      <dgm:t>
        <a:bodyPr/>
        <a:lstStyle/>
        <a:p>
          <a:endParaRPr lang="en-US"/>
        </a:p>
      </dgm:t>
    </dgm:pt>
    <dgm:pt modelId="{9CEAC9C9-B5B7-4FA7-B616-0AAA4C8013A3}" type="pres">
      <dgm:prSet presAssocID="{C60021ED-A2FE-483D-AC00-A462B71430C1}" presName="accent_2" presStyleCnt="0"/>
      <dgm:spPr/>
    </dgm:pt>
    <dgm:pt modelId="{4F80C4E0-EE96-44D0-8E97-A9F0004ECDE0}" type="pres">
      <dgm:prSet presAssocID="{C60021ED-A2FE-483D-AC00-A462B71430C1}" presName="accentRepeatNode" presStyleLbl="solidFgAcc1" presStyleIdx="1" presStyleCnt="3"/>
      <dgm:spPr>
        <a:solidFill>
          <a:srgbClr val="009983"/>
        </a:solidFill>
        <a:ln>
          <a:solidFill>
            <a:srgbClr val="008163"/>
          </a:solidFill>
        </a:ln>
      </dgm:spPr>
      <dgm:t>
        <a:bodyPr/>
        <a:lstStyle/>
        <a:p>
          <a:endParaRPr lang="en-US"/>
        </a:p>
      </dgm:t>
    </dgm:pt>
    <dgm:pt modelId="{DD2C2757-DF28-478A-80D4-F71048513DBA}" type="pres">
      <dgm:prSet presAssocID="{906BFA32-066B-4CB2-B71F-970C886A84FB}" presName="text_3" presStyleLbl="node1" presStyleIdx="2" presStyleCnt="3">
        <dgm:presLayoutVars>
          <dgm:bulletEnabled val="1"/>
        </dgm:presLayoutVars>
      </dgm:prSet>
      <dgm:spPr/>
      <dgm:t>
        <a:bodyPr/>
        <a:lstStyle/>
        <a:p>
          <a:endParaRPr lang="en-US"/>
        </a:p>
      </dgm:t>
    </dgm:pt>
    <dgm:pt modelId="{2C1B0B05-26E4-471A-A1D5-96EF8F16E59C}" type="pres">
      <dgm:prSet presAssocID="{906BFA32-066B-4CB2-B71F-970C886A84FB}" presName="accent_3" presStyleCnt="0"/>
      <dgm:spPr/>
    </dgm:pt>
    <dgm:pt modelId="{203499E0-70F4-4B7C-8E94-82BDB744DB5B}" type="pres">
      <dgm:prSet presAssocID="{906BFA32-066B-4CB2-B71F-970C886A84FB}" presName="accentRepeatNode" presStyleLbl="solidFgAcc1" presStyleIdx="2" presStyleCnt="3"/>
      <dgm:spPr>
        <a:ln>
          <a:solidFill>
            <a:srgbClr val="005C46"/>
          </a:solidFill>
        </a:ln>
      </dgm:spPr>
      <dgm:t>
        <a:bodyPr/>
        <a:lstStyle/>
        <a:p>
          <a:endParaRPr lang="en-US"/>
        </a:p>
      </dgm:t>
    </dgm:pt>
  </dgm:ptLst>
  <dgm:cxnLst>
    <dgm:cxn modelId="{29443476-F208-4096-85E8-1025AFBFD5BD}" type="presOf" srcId="{40914494-5081-452C-92C8-45FE098792BE}" destId="{24DF34B5-7CE8-4F27-BBBF-E3489E1E1189}" srcOrd="0" destOrd="0" presId="urn:microsoft.com/office/officeart/2008/layout/VerticalCurvedList"/>
    <dgm:cxn modelId="{59FA2559-ACE5-4FC7-A432-556896161664}" type="presOf" srcId="{52FC820B-F01C-49CD-9B63-1E4C544CE2C5}" destId="{C8911662-E2BC-4BDA-947B-7F8F1D43D2EE}" srcOrd="0" destOrd="0" presId="urn:microsoft.com/office/officeart/2008/layout/VerticalCurvedList"/>
    <dgm:cxn modelId="{A7B6AEF8-52DB-4A44-A1FE-8D93A8F39A2D}" srcId="{52FC820B-F01C-49CD-9B63-1E4C544CE2C5}" destId="{906BFA32-066B-4CB2-B71F-970C886A84FB}" srcOrd="2" destOrd="0" parTransId="{8B81DFE6-9D52-4A11-B902-0FEEEFD5909E}" sibTransId="{C77477B0-C4AE-4009-821F-D486D72BAD71}"/>
    <dgm:cxn modelId="{573919C6-71D6-47DE-8984-D2402319548C}" srcId="{52FC820B-F01C-49CD-9B63-1E4C544CE2C5}" destId="{40914494-5081-452C-92C8-45FE098792BE}" srcOrd="0" destOrd="0" parTransId="{A4A1593D-8083-4062-8B26-9ACF7CF4DB00}" sibTransId="{E7B24E61-8499-4EC5-A8C7-B78F7A9FF799}"/>
    <dgm:cxn modelId="{395A85AB-F099-4054-A886-12A56DFFC45A}" srcId="{52FC820B-F01C-49CD-9B63-1E4C544CE2C5}" destId="{C60021ED-A2FE-483D-AC00-A462B71430C1}" srcOrd="1" destOrd="0" parTransId="{39726B1D-885A-41FD-9638-A040E6E78644}" sibTransId="{AE20F001-A414-4F46-85E2-81F2A9B806B3}"/>
    <dgm:cxn modelId="{40A15B4A-B806-4C9E-8233-09B961B878AC}" type="presOf" srcId="{E7B24E61-8499-4EC5-A8C7-B78F7A9FF799}" destId="{479BECBA-F60D-438E-ACDE-53D7E788B4B9}" srcOrd="0" destOrd="0" presId="urn:microsoft.com/office/officeart/2008/layout/VerticalCurvedList"/>
    <dgm:cxn modelId="{04AC8043-A655-4EC4-B3C6-C89DAE8E32E6}" type="presOf" srcId="{C60021ED-A2FE-483D-AC00-A462B71430C1}" destId="{D5F55279-DDEE-4397-8EF0-9E7F039F258E}" srcOrd="0" destOrd="0" presId="urn:microsoft.com/office/officeart/2008/layout/VerticalCurvedList"/>
    <dgm:cxn modelId="{B12252EC-BA43-4384-BC14-8E3B558C133E}" type="presOf" srcId="{906BFA32-066B-4CB2-B71F-970C886A84FB}" destId="{DD2C2757-DF28-478A-80D4-F71048513DBA}" srcOrd="0" destOrd="0" presId="urn:microsoft.com/office/officeart/2008/layout/VerticalCurvedList"/>
    <dgm:cxn modelId="{410DD4A2-850D-4A7B-B84E-2ABE526A363F}" type="presParOf" srcId="{C8911662-E2BC-4BDA-947B-7F8F1D43D2EE}" destId="{B2A1DB3D-F1BD-4067-941E-3DF43019C0A6}" srcOrd="0" destOrd="0" presId="urn:microsoft.com/office/officeart/2008/layout/VerticalCurvedList"/>
    <dgm:cxn modelId="{BB9B139D-0048-4AC8-8359-0A8FD7F4177E}" type="presParOf" srcId="{B2A1DB3D-F1BD-4067-941E-3DF43019C0A6}" destId="{3405BE3B-BEBB-45CD-AC4E-F63FB458AF07}" srcOrd="0" destOrd="0" presId="urn:microsoft.com/office/officeart/2008/layout/VerticalCurvedList"/>
    <dgm:cxn modelId="{CB942082-265A-490F-AAF5-6CC04CA698FB}" type="presParOf" srcId="{3405BE3B-BEBB-45CD-AC4E-F63FB458AF07}" destId="{09C4D768-78A0-4DE6-90CC-6C1FEEC7EF36}" srcOrd="0" destOrd="0" presId="urn:microsoft.com/office/officeart/2008/layout/VerticalCurvedList"/>
    <dgm:cxn modelId="{7AC4CC56-B729-4F16-A8E7-D2E762D1AAC8}" type="presParOf" srcId="{3405BE3B-BEBB-45CD-AC4E-F63FB458AF07}" destId="{479BECBA-F60D-438E-ACDE-53D7E788B4B9}" srcOrd="1" destOrd="0" presId="urn:microsoft.com/office/officeart/2008/layout/VerticalCurvedList"/>
    <dgm:cxn modelId="{D00E8B3E-843A-4C8E-A5FF-207D30D4CDFA}" type="presParOf" srcId="{3405BE3B-BEBB-45CD-AC4E-F63FB458AF07}" destId="{203F732E-8C9A-4E37-866C-18B7668A1E74}" srcOrd="2" destOrd="0" presId="urn:microsoft.com/office/officeart/2008/layout/VerticalCurvedList"/>
    <dgm:cxn modelId="{E36E8DE2-F684-490A-91A8-C4D6C08038C3}" type="presParOf" srcId="{3405BE3B-BEBB-45CD-AC4E-F63FB458AF07}" destId="{5EA20B06-C62B-4BDE-A11C-075AEEC0F08F}" srcOrd="3" destOrd="0" presId="urn:microsoft.com/office/officeart/2008/layout/VerticalCurvedList"/>
    <dgm:cxn modelId="{E252B323-5F52-4B42-B3FD-970286FA0F63}" type="presParOf" srcId="{B2A1DB3D-F1BD-4067-941E-3DF43019C0A6}" destId="{24DF34B5-7CE8-4F27-BBBF-E3489E1E1189}" srcOrd="1" destOrd="0" presId="urn:microsoft.com/office/officeart/2008/layout/VerticalCurvedList"/>
    <dgm:cxn modelId="{D75AE455-0303-456C-9345-088A8DB5716A}" type="presParOf" srcId="{B2A1DB3D-F1BD-4067-941E-3DF43019C0A6}" destId="{BAB5470A-35F6-441C-9B20-4F6EA8542CF7}" srcOrd="2" destOrd="0" presId="urn:microsoft.com/office/officeart/2008/layout/VerticalCurvedList"/>
    <dgm:cxn modelId="{558BE8F2-9761-4181-B407-31AC5D5EC540}" type="presParOf" srcId="{BAB5470A-35F6-441C-9B20-4F6EA8542CF7}" destId="{7CCCF3F1-9BAC-48B7-9A87-FFD0CE112CDC}" srcOrd="0" destOrd="0" presId="urn:microsoft.com/office/officeart/2008/layout/VerticalCurvedList"/>
    <dgm:cxn modelId="{FF1A9439-E33E-4013-B888-B35CDEACAFC5}" type="presParOf" srcId="{B2A1DB3D-F1BD-4067-941E-3DF43019C0A6}" destId="{D5F55279-DDEE-4397-8EF0-9E7F039F258E}" srcOrd="3" destOrd="0" presId="urn:microsoft.com/office/officeart/2008/layout/VerticalCurvedList"/>
    <dgm:cxn modelId="{8C7AAADC-1127-4C5E-BF83-5E4A4E616486}" type="presParOf" srcId="{B2A1DB3D-F1BD-4067-941E-3DF43019C0A6}" destId="{9CEAC9C9-B5B7-4FA7-B616-0AAA4C8013A3}" srcOrd="4" destOrd="0" presId="urn:microsoft.com/office/officeart/2008/layout/VerticalCurvedList"/>
    <dgm:cxn modelId="{29C5D41E-25B0-428C-B183-3D29138DA929}" type="presParOf" srcId="{9CEAC9C9-B5B7-4FA7-B616-0AAA4C8013A3}" destId="{4F80C4E0-EE96-44D0-8E97-A9F0004ECDE0}" srcOrd="0" destOrd="0" presId="urn:microsoft.com/office/officeart/2008/layout/VerticalCurvedList"/>
    <dgm:cxn modelId="{1D92E468-8D4A-4782-A1F8-C7607D88169A}" type="presParOf" srcId="{B2A1DB3D-F1BD-4067-941E-3DF43019C0A6}" destId="{DD2C2757-DF28-478A-80D4-F71048513DBA}" srcOrd="5" destOrd="0" presId="urn:microsoft.com/office/officeart/2008/layout/VerticalCurvedList"/>
    <dgm:cxn modelId="{F4B9625A-9159-45B0-9747-B7711E9DF5B6}" type="presParOf" srcId="{B2A1DB3D-F1BD-4067-941E-3DF43019C0A6}" destId="{2C1B0B05-26E4-471A-A1D5-96EF8F16E59C}" srcOrd="6" destOrd="0" presId="urn:microsoft.com/office/officeart/2008/layout/VerticalCurvedList"/>
    <dgm:cxn modelId="{50864DE5-A61F-44A0-B9A9-ED46659EEED3}" type="presParOf" srcId="{2C1B0B05-26E4-471A-A1D5-96EF8F16E59C}" destId="{203499E0-70F4-4B7C-8E94-82BDB744DB5B}" srcOrd="0" destOrd="0" presId="urn:microsoft.com/office/officeart/2008/layout/VerticalCurvedList"/>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ACC8AE-E22D-4479-B27E-675BE824CD63}" type="doc">
      <dgm:prSet loTypeId="urn:microsoft.com/office/officeart/2005/8/layout/cycle4" loCatId="cycle" qsTypeId="urn:microsoft.com/office/officeart/2005/8/quickstyle/simple1" qsCatId="simple" csTypeId="urn:microsoft.com/office/officeart/2005/8/colors/accent3_4" csCatId="accent3" phldr="1"/>
      <dgm:spPr/>
      <dgm:t>
        <a:bodyPr/>
        <a:lstStyle/>
        <a:p>
          <a:endParaRPr lang="en-US"/>
        </a:p>
      </dgm:t>
    </dgm:pt>
    <dgm:pt modelId="{68B2C376-F034-4AC6-AFFB-20C093DD3B27}">
      <dgm:prSet phldrT="[Text]" custT="1"/>
      <dgm:spPr>
        <a:solidFill>
          <a:srgbClr val="94BEA7"/>
        </a:solidFill>
      </dgm:spPr>
      <dgm:t>
        <a:bodyPr/>
        <a:lstStyle/>
        <a:p>
          <a:pPr algn="r"/>
          <a:r>
            <a:rPr lang="en-GB" sz="1100" b="0" dirty="0" smtClean="0">
              <a:latin typeface="Gadugi" panose="020B0502040204020203" pitchFamily="34" charset="0"/>
              <a:ea typeface="Gadugi" panose="020B0502040204020203" pitchFamily="34" charset="0"/>
            </a:rPr>
            <a:t>Financial instruments</a:t>
          </a:r>
          <a:r>
            <a:rPr lang="en-GB" sz="1100" b="0" baseline="0" dirty="0" smtClean="0">
              <a:latin typeface="Gadugi" panose="020B0502040204020203" pitchFamily="34" charset="0"/>
              <a:ea typeface="Gadugi" panose="020B0502040204020203" pitchFamily="34" charset="0"/>
            </a:rPr>
            <a:t> </a:t>
          </a:r>
          <a:endParaRPr lang="en-US" sz="1100" dirty="0">
            <a:latin typeface="Gadugi" panose="020B0502040204020203" pitchFamily="34" charset="0"/>
            <a:ea typeface="Gadugi" panose="020B0502040204020203" pitchFamily="34" charset="0"/>
          </a:endParaRPr>
        </a:p>
      </dgm:t>
    </dgm:pt>
    <dgm:pt modelId="{EA4293EC-0805-4EA7-8CBB-A593B9714678}" type="parTrans" cxnId="{A75ED1C1-5573-4A8C-ADCA-77ABFAF3F939}">
      <dgm:prSet/>
      <dgm:spPr/>
      <dgm:t>
        <a:bodyPr/>
        <a:lstStyle/>
        <a:p>
          <a:endParaRPr lang="en-US"/>
        </a:p>
      </dgm:t>
    </dgm:pt>
    <dgm:pt modelId="{B6461591-FD52-4FD3-99BE-6F601ED9F8E7}" type="sibTrans" cxnId="{A75ED1C1-5573-4A8C-ADCA-77ABFAF3F939}">
      <dgm:prSet/>
      <dgm:spPr/>
      <dgm:t>
        <a:bodyPr/>
        <a:lstStyle/>
        <a:p>
          <a:endParaRPr lang="en-US"/>
        </a:p>
      </dgm:t>
    </dgm:pt>
    <dgm:pt modelId="{A9DE2AD1-DEC7-4DF5-A3A2-1E6A7D7DF14C}">
      <dgm:prSet phldrT="[Text]" custT="1"/>
      <dgm:spPr/>
      <dgm:t>
        <a:bodyPr/>
        <a:lstStyle/>
        <a:p>
          <a:pPr algn="l"/>
          <a:r>
            <a:rPr lang="en-GB" sz="1100" b="0" dirty="0" smtClean="0">
              <a:latin typeface="Gadugi" panose="020B0502040204020203" pitchFamily="34" charset="0"/>
              <a:ea typeface="Gadugi" panose="020B0502040204020203" pitchFamily="34" charset="0"/>
            </a:rPr>
            <a:t>Deferral</a:t>
          </a:r>
          <a:r>
            <a:rPr lang="en-GB" sz="1100" b="0" baseline="0" dirty="0" smtClean="0">
              <a:latin typeface="Gadugi" panose="020B0502040204020203" pitchFamily="34" charset="0"/>
              <a:ea typeface="Gadugi" panose="020B0502040204020203" pitchFamily="34" charset="0"/>
            </a:rPr>
            <a:t> options</a:t>
          </a:r>
          <a:endParaRPr lang="en-US" sz="1100" b="1" dirty="0">
            <a:latin typeface="Gadugi" panose="020B0502040204020203" pitchFamily="34" charset="0"/>
            <a:ea typeface="Gadugi" panose="020B0502040204020203" pitchFamily="34" charset="0"/>
          </a:endParaRPr>
        </a:p>
      </dgm:t>
    </dgm:pt>
    <dgm:pt modelId="{65768991-834F-4CD6-8924-5E59E0F70F33}" type="parTrans" cxnId="{E59AF022-E62B-46D3-B896-CAFD54D97690}">
      <dgm:prSet/>
      <dgm:spPr/>
      <dgm:t>
        <a:bodyPr/>
        <a:lstStyle/>
        <a:p>
          <a:endParaRPr lang="en-US"/>
        </a:p>
      </dgm:t>
    </dgm:pt>
    <dgm:pt modelId="{48FCD592-5A8B-486C-887C-7847E6A3E99A}" type="sibTrans" cxnId="{E59AF022-E62B-46D3-B896-CAFD54D97690}">
      <dgm:prSet/>
      <dgm:spPr/>
      <dgm:t>
        <a:bodyPr/>
        <a:lstStyle/>
        <a:p>
          <a:endParaRPr lang="en-US"/>
        </a:p>
      </dgm:t>
    </dgm:pt>
    <dgm:pt modelId="{51B278A1-3B62-4F5F-A761-C5195088FA1F}">
      <dgm:prSet phldrT="[Text]"/>
      <dgm:spPr>
        <a:ln>
          <a:solidFill>
            <a:srgbClr val="94BEA7"/>
          </a:solidFill>
        </a:ln>
      </dgm:spPr>
      <dgm:t>
        <a:bodyPr/>
        <a:lstStyle/>
        <a:p>
          <a:r>
            <a:rPr lang="en-GB" b="0" dirty="0" smtClean="0"/>
            <a:t>Loan guarantee</a:t>
          </a:r>
          <a:endParaRPr lang="en-US" b="1" dirty="0"/>
        </a:p>
      </dgm:t>
    </dgm:pt>
    <dgm:pt modelId="{8D2584B4-4F68-429D-9BFB-FDF83C506E2F}" type="parTrans" cxnId="{E2E1CBCC-C0C4-4ED1-9608-3314256BA652}">
      <dgm:prSet/>
      <dgm:spPr/>
      <dgm:t>
        <a:bodyPr/>
        <a:lstStyle/>
        <a:p>
          <a:endParaRPr lang="en-US"/>
        </a:p>
      </dgm:t>
    </dgm:pt>
    <dgm:pt modelId="{42885585-5D4B-4D3C-B204-C798CD441C85}" type="sibTrans" cxnId="{E2E1CBCC-C0C4-4ED1-9608-3314256BA652}">
      <dgm:prSet/>
      <dgm:spPr/>
      <dgm:t>
        <a:bodyPr/>
        <a:lstStyle/>
        <a:p>
          <a:endParaRPr lang="en-US"/>
        </a:p>
      </dgm:t>
    </dgm:pt>
    <dgm:pt modelId="{8F287EBD-CA7D-4561-9206-6C5CD58D0582}">
      <dgm:prSet phldrT="[Text]" custT="1"/>
      <dgm:spPr/>
      <dgm:t>
        <a:bodyPr lIns="0" tIns="36000"/>
        <a:lstStyle/>
        <a:p>
          <a:pPr algn="r"/>
          <a:r>
            <a:rPr lang="en-GB" sz="900" b="0" dirty="0" smtClean="0"/>
            <a:t>Income/  corporate</a:t>
          </a:r>
          <a:r>
            <a:rPr lang="en-GB" sz="900" b="0" baseline="0" dirty="0" smtClean="0"/>
            <a:t> tax</a:t>
          </a:r>
          <a:endParaRPr lang="en-US" sz="900" b="1" dirty="0"/>
        </a:p>
      </dgm:t>
    </dgm:pt>
    <dgm:pt modelId="{1C68B94F-B8FE-41E1-818B-BF85A46ABC4D}" type="parTrans" cxnId="{4E462A35-1B07-4802-A3E0-F6CEAD506754}">
      <dgm:prSet/>
      <dgm:spPr/>
      <dgm:t>
        <a:bodyPr/>
        <a:lstStyle/>
        <a:p>
          <a:endParaRPr lang="en-US"/>
        </a:p>
      </dgm:t>
    </dgm:pt>
    <dgm:pt modelId="{6D58C15E-11C6-422A-B8FB-E4560F0BB76B}" type="sibTrans" cxnId="{4E462A35-1B07-4802-A3E0-F6CEAD506754}">
      <dgm:prSet/>
      <dgm:spPr/>
      <dgm:t>
        <a:bodyPr/>
        <a:lstStyle/>
        <a:p>
          <a:endParaRPr lang="en-US"/>
        </a:p>
      </dgm:t>
    </dgm:pt>
    <dgm:pt modelId="{C86A8A12-FF0F-4F02-A058-8962C9DBD776}">
      <dgm:prSet custT="1"/>
      <dgm:spPr/>
      <dgm:t>
        <a:bodyPr lIns="0" tIns="36000"/>
        <a:lstStyle/>
        <a:p>
          <a:pPr algn="r"/>
          <a:r>
            <a:rPr lang="en-GB" sz="900" b="0" baseline="0" dirty="0" smtClean="0"/>
            <a:t>VAT</a:t>
          </a:r>
        </a:p>
      </dgm:t>
    </dgm:pt>
    <dgm:pt modelId="{E5F91D3B-EEE6-416A-9A92-7E4651771E5A}" type="parTrans" cxnId="{B6A1F85C-DE10-47A4-B455-024B3CFC65A6}">
      <dgm:prSet/>
      <dgm:spPr/>
      <dgm:t>
        <a:bodyPr/>
        <a:lstStyle/>
        <a:p>
          <a:endParaRPr lang="en-US"/>
        </a:p>
      </dgm:t>
    </dgm:pt>
    <dgm:pt modelId="{DF105358-01BB-4385-A8F4-A833FCB16BF7}" type="sibTrans" cxnId="{B6A1F85C-DE10-47A4-B455-024B3CFC65A6}">
      <dgm:prSet/>
      <dgm:spPr/>
      <dgm:t>
        <a:bodyPr/>
        <a:lstStyle/>
        <a:p>
          <a:endParaRPr lang="en-US"/>
        </a:p>
      </dgm:t>
    </dgm:pt>
    <dgm:pt modelId="{9F5D1CC9-DE64-4C9F-A883-41395A09691E}">
      <dgm:prSet custT="1"/>
      <dgm:spPr/>
      <dgm:t>
        <a:bodyPr lIns="0" tIns="36000"/>
        <a:lstStyle/>
        <a:p>
          <a:pPr algn="r"/>
          <a:r>
            <a:rPr lang="en-GB" sz="900" b="0" baseline="0" dirty="0" smtClean="0"/>
            <a:t>Social security and pension contributions</a:t>
          </a:r>
        </a:p>
      </dgm:t>
    </dgm:pt>
    <dgm:pt modelId="{EC2DDF9E-3AB2-4CB7-8783-5E5992858BAA}" type="parTrans" cxnId="{C983DCDA-3945-41EF-B211-7346A031B2AE}">
      <dgm:prSet/>
      <dgm:spPr/>
      <dgm:t>
        <a:bodyPr/>
        <a:lstStyle/>
        <a:p>
          <a:endParaRPr lang="en-US"/>
        </a:p>
      </dgm:t>
    </dgm:pt>
    <dgm:pt modelId="{64EA1471-95A7-46CB-AA1D-80F9136EB664}" type="sibTrans" cxnId="{C983DCDA-3945-41EF-B211-7346A031B2AE}">
      <dgm:prSet/>
      <dgm:spPr/>
      <dgm:t>
        <a:bodyPr/>
        <a:lstStyle/>
        <a:p>
          <a:endParaRPr lang="en-US"/>
        </a:p>
      </dgm:t>
    </dgm:pt>
    <dgm:pt modelId="{0542EA34-42E5-43D5-B77B-349EC03FB924}">
      <dgm:prSet custT="1"/>
      <dgm:spPr/>
      <dgm:t>
        <a:bodyPr lIns="0" tIns="36000"/>
        <a:lstStyle/>
        <a:p>
          <a:pPr algn="r"/>
          <a:r>
            <a:rPr lang="en-GB" sz="900" b="0" baseline="0" dirty="0" smtClean="0"/>
            <a:t>Rent/utilities/  local tax</a:t>
          </a:r>
          <a:endParaRPr lang="en-GB" sz="900" b="0" dirty="0"/>
        </a:p>
      </dgm:t>
    </dgm:pt>
    <dgm:pt modelId="{3FD1471A-CEB0-430F-81AD-A931AFB01EE4}" type="parTrans" cxnId="{A9C7161F-F657-464A-BC91-365CE1FEDA74}">
      <dgm:prSet/>
      <dgm:spPr/>
      <dgm:t>
        <a:bodyPr/>
        <a:lstStyle/>
        <a:p>
          <a:endParaRPr lang="en-US"/>
        </a:p>
      </dgm:t>
    </dgm:pt>
    <dgm:pt modelId="{445C9FB5-CFB2-484C-ABFA-27364A04C562}" type="sibTrans" cxnId="{A9C7161F-F657-464A-BC91-365CE1FEDA74}">
      <dgm:prSet/>
      <dgm:spPr/>
      <dgm:t>
        <a:bodyPr/>
        <a:lstStyle/>
        <a:p>
          <a:endParaRPr lang="en-US"/>
        </a:p>
      </dgm:t>
    </dgm:pt>
    <dgm:pt modelId="{13C3C9D1-D50A-4A80-A35B-5ACE886E64FD}">
      <dgm:prSet/>
      <dgm:spPr>
        <a:ln>
          <a:solidFill>
            <a:srgbClr val="94BEA7"/>
          </a:solidFill>
        </a:ln>
      </dgm:spPr>
      <dgm:t>
        <a:bodyPr/>
        <a:lstStyle/>
        <a:p>
          <a:r>
            <a:rPr lang="en-GB" b="0" dirty="0" smtClean="0"/>
            <a:t>Direct</a:t>
          </a:r>
          <a:r>
            <a:rPr lang="en-GB" b="0" baseline="0" dirty="0" smtClean="0"/>
            <a:t> lending</a:t>
          </a:r>
        </a:p>
      </dgm:t>
    </dgm:pt>
    <dgm:pt modelId="{2773CD6E-9B21-4F21-9EE9-24417B288F50}" type="parTrans" cxnId="{392A94EA-0767-4583-9E28-716465E78F0A}">
      <dgm:prSet/>
      <dgm:spPr/>
      <dgm:t>
        <a:bodyPr/>
        <a:lstStyle/>
        <a:p>
          <a:endParaRPr lang="en-US"/>
        </a:p>
      </dgm:t>
    </dgm:pt>
    <dgm:pt modelId="{60628314-8F3F-405C-A206-8543FABB44C3}" type="sibTrans" cxnId="{392A94EA-0767-4583-9E28-716465E78F0A}">
      <dgm:prSet/>
      <dgm:spPr/>
      <dgm:t>
        <a:bodyPr/>
        <a:lstStyle/>
        <a:p>
          <a:endParaRPr lang="en-US"/>
        </a:p>
      </dgm:t>
    </dgm:pt>
    <dgm:pt modelId="{F1B2A8F5-004C-43EC-8629-3FA088ED0EDE}">
      <dgm:prSet/>
      <dgm:spPr>
        <a:ln>
          <a:solidFill>
            <a:srgbClr val="94BEA7"/>
          </a:solidFill>
        </a:ln>
      </dgm:spPr>
      <dgm:t>
        <a:bodyPr/>
        <a:lstStyle/>
        <a:p>
          <a:r>
            <a:rPr lang="en-GB" b="0" baseline="0" dirty="0" smtClean="0"/>
            <a:t>Grants and subsidies</a:t>
          </a:r>
          <a:endParaRPr lang="en-GB" b="0" dirty="0"/>
        </a:p>
      </dgm:t>
    </dgm:pt>
    <dgm:pt modelId="{4AE15BBF-DB7C-4B09-8F43-BBF745450C26}" type="parTrans" cxnId="{6D29D221-9270-4A13-9A58-50E34668A20C}">
      <dgm:prSet/>
      <dgm:spPr/>
      <dgm:t>
        <a:bodyPr/>
        <a:lstStyle/>
        <a:p>
          <a:endParaRPr lang="en-US"/>
        </a:p>
      </dgm:t>
    </dgm:pt>
    <dgm:pt modelId="{9662BE38-91C5-484E-BCDE-3DE3018230DE}" type="sibTrans" cxnId="{6D29D221-9270-4A13-9A58-50E34668A20C}">
      <dgm:prSet/>
      <dgm:spPr/>
      <dgm:t>
        <a:bodyPr/>
        <a:lstStyle/>
        <a:p>
          <a:endParaRPr lang="en-US"/>
        </a:p>
      </dgm:t>
    </dgm:pt>
    <dgm:pt modelId="{EE82921E-F774-4490-BAB7-8E92F515DD2E}" type="pres">
      <dgm:prSet presAssocID="{D9ACC8AE-E22D-4479-B27E-675BE824CD63}" presName="cycleMatrixDiagram" presStyleCnt="0">
        <dgm:presLayoutVars>
          <dgm:chMax val="1"/>
          <dgm:dir/>
          <dgm:animLvl val="lvl"/>
          <dgm:resizeHandles val="exact"/>
        </dgm:presLayoutVars>
      </dgm:prSet>
      <dgm:spPr/>
      <dgm:t>
        <a:bodyPr/>
        <a:lstStyle/>
        <a:p>
          <a:endParaRPr lang="en-US"/>
        </a:p>
      </dgm:t>
    </dgm:pt>
    <dgm:pt modelId="{041AF519-895D-488C-B080-CC2BD5D6536E}" type="pres">
      <dgm:prSet presAssocID="{D9ACC8AE-E22D-4479-B27E-675BE824CD63}" presName="children" presStyleCnt="0"/>
      <dgm:spPr/>
    </dgm:pt>
    <dgm:pt modelId="{ECDB24D2-B8C9-4F24-A221-403EAD5F756F}" type="pres">
      <dgm:prSet presAssocID="{D9ACC8AE-E22D-4479-B27E-675BE824CD63}" presName="child1group" presStyleCnt="0"/>
      <dgm:spPr/>
    </dgm:pt>
    <dgm:pt modelId="{5C846F4B-F542-48CF-8673-3CA14F2DDC49}" type="pres">
      <dgm:prSet presAssocID="{D9ACC8AE-E22D-4479-B27E-675BE824CD63}" presName="child1" presStyleLbl="bgAcc1" presStyleIdx="0" presStyleCnt="2" custScaleX="90606" custScaleY="123888" custLinFactY="417" custLinFactNeighborX="12064" custLinFactNeighborY="100000"/>
      <dgm:spPr/>
      <dgm:t>
        <a:bodyPr/>
        <a:lstStyle/>
        <a:p>
          <a:endParaRPr lang="en-US"/>
        </a:p>
      </dgm:t>
    </dgm:pt>
    <dgm:pt modelId="{9516FBA4-EAAF-4D6D-BA30-D128B263E16C}" type="pres">
      <dgm:prSet presAssocID="{D9ACC8AE-E22D-4479-B27E-675BE824CD63}" presName="child1Text" presStyleLbl="bgAcc1" presStyleIdx="0" presStyleCnt="2">
        <dgm:presLayoutVars>
          <dgm:bulletEnabled val="1"/>
        </dgm:presLayoutVars>
      </dgm:prSet>
      <dgm:spPr/>
      <dgm:t>
        <a:bodyPr/>
        <a:lstStyle/>
        <a:p>
          <a:endParaRPr lang="en-US"/>
        </a:p>
      </dgm:t>
    </dgm:pt>
    <dgm:pt modelId="{21F94D93-7DB3-4244-A86C-0C563E0F77FE}" type="pres">
      <dgm:prSet presAssocID="{D9ACC8AE-E22D-4479-B27E-675BE824CD63}" presName="child2group" presStyleCnt="0"/>
      <dgm:spPr/>
    </dgm:pt>
    <dgm:pt modelId="{C2CA1612-314C-4426-BF76-865EE7061B51}" type="pres">
      <dgm:prSet presAssocID="{D9ACC8AE-E22D-4479-B27E-675BE824CD63}" presName="child2" presStyleLbl="bgAcc1" presStyleIdx="1" presStyleCnt="2" custScaleX="92655" custScaleY="126689" custLinFactY="1897" custLinFactNeighborX="-37977" custLinFactNeighborY="100000"/>
      <dgm:spPr/>
      <dgm:t>
        <a:bodyPr/>
        <a:lstStyle/>
        <a:p>
          <a:endParaRPr lang="en-US"/>
        </a:p>
      </dgm:t>
    </dgm:pt>
    <dgm:pt modelId="{0DCE58B5-2BBA-4627-AFE5-D0B416117226}" type="pres">
      <dgm:prSet presAssocID="{D9ACC8AE-E22D-4479-B27E-675BE824CD63}" presName="child2Text" presStyleLbl="bgAcc1" presStyleIdx="1" presStyleCnt="2">
        <dgm:presLayoutVars>
          <dgm:bulletEnabled val="1"/>
        </dgm:presLayoutVars>
      </dgm:prSet>
      <dgm:spPr/>
      <dgm:t>
        <a:bodyPr/>
        <a:lstStyle/>
        <a:p>
          <a:endParaRPr lang="en-US"/>
        </a:p>
      </dgm:t>
    </dgm:pt>
    <dgm:pt modelId="{D10EB1FB-FA9D-40CF-B209-AD2F1922E665}" type="pres">
      <dgm:prSet presAssocID="{D9ACC8AE-E22D-4479-B27E-675BE824CD63}" presName="childPlaceholder" presStyleCnt="0"/>
      <dgm:spPr/>
    </dgm:pt>
    <dgm:pt modelId="{A1F79641-8FD7-40AC-8DBB-1CC5FDC71F34}" type="pres">
      <dgm:prSet presAssocID="{D9ACC8AE-E22D-4479-B27E-675BE824CD63}" presName="circle" presStyleCnt="0"/>
      <dgm:spPr/>
    </dgm:pt>
    <dgm:pt modelId="{9C7BBA14-F971-4349-BADB-8A2F5677574B}" type="pres">
      <dgm:prSet presAssocID="{D9ACC8AE-E22D-4479-B27E-675BE824CD63}" presName="quadrant1" presStyleLbl="node1" presStyleIdx="0" presStyleCnt="4" custScaleX="113907" custScaleY="43638" custLinFactY="8458" custLinFactNeighborX="-20304" custLinFactNeighborY="100000">
        <dgm:presLayoutVars>
          <dgm:chMax val="1"/>
          <dgm:bulletEnabled val="1"/>
        </dgm:presLayoutVars>
      </dgm:prSet>
      <dgm:spPr/>
      <dgm:t>
        <a:bodyPr/>
        <a:lstStyle/>
        <a:p>
          <a:endParaRPr lang="en-US"/>
        </a:p>
      </dgm:t>
    </dgm:pt>
    <dgm:pt modelId="{35D075C8-D2D9-46C2-9A7E-E0E6B4679FC7}" type="pres">
      <dgm:prSet presAssocID="{D9ACC8AE-E22D-4479-B27E-675BE824CD63}" presName="quadrant2" presStyleLbl="node1" presStyleIdx="1" presStyleCnt="4" custScaleX="114626" custScaleY="43078" custLinFactY="8359" custLinFactNeighborX="-9021" custLinFactNeighborY="100000">
        <dgm:presLayoutVars>
          <dgm:chMax val="1"/>
          <dgm:bulletEnabled val="1"/>
        </dgm:presLayoutVars>
      </dgm:prSet>
      <dgm:spPr/>
      <dgm:t>
        <a:bodyPr/>
        <a:lstStyle/>
        <a:p>
          <a:endParaRPr lang="en-US"/>
        </a:p>
      </dgm:t>
    </dgm:pt>
    <dgm:pt modelId="{ED6FEC9D-EB0A-4C95-8E6E-6210345C4A1C}" type="pres">
      <dgm:prSet presAssocID="{D9ACC8AE-E22D-4479-B27E-675BE824CD63}" presName="quadrant3" presStyleLbl="node1" presStyleIdx="2" presStyleCnt="4" custLinFactNeighborY="-1443">
        <dgm:presLayoutVars>
          <dgm:chMax val="1"/>
          <dgm:bulletEnabled val="1"/>
        </dgm:presLayoutVars>
      </dgm:prSet>
      <dgm:spPr>
        <a:noFill/>
        <a:ln>
          <a:noFill/>
        </a:ln>
      </dgm:spPr>
      <dgm:t>
        <a:bodyPr/>
        <a:lstStyle/>
        <a:p>
          <a:endParaRPr lang="en-US"/>
        </a:p>
      </dgm:t>
    </dgm:pt>
    <dgm:pt modelId="{5BC01F50-DD77-4B95-AF9C-6807438C71F6}" type="pres">
      <dgm:prSet presAssocID="{D9ACC8AE-E22D-4479-B27E-675BE824CD63}" presName="quadrant4" presStyleLbl="node1" presStyleIdx="3" presStyleCnt="4" custScaleY="4441">
        <dgm:presLayoutVars>
          <dgm:chMax val="1"/>
          <dgm:bulletEnabled val="1"/>
        </dgm:presLayoutVars>
      </dgm:prSet>
      <dgm:spPr>
        <a:noFill/>
        <a:ln>
          <a:noFill/>
        </a:ln>
      </dgm:spPr>
      <dgm:t>
        <a:bodyPr/>
        <a:lstStyle/>
        <a:p>
          <a:endParaRPr lang="en-US"/>
        </a:p>
      </dgm:t>
    </dgm:pt>
    <dgm:pt modelId="{8D6A1288-7232-4559-9A5E-71CC5B6F99CE}" type="pres">
      <dgm:prSet presAssocID="{D9ACC8AE-E22D-4479-B27E-675BE824CD63}" presName="quadrantPlaceholder" presStyleCnt="0"/>
      <dgm:spPr/>
    </dgm:pt>
    <dgm:pt modelId="{737B04FC-ADB8-4F83-927A-6F9369206C28}" type="pres">
      <dgm:prSet presAssocID="{D9ACC8AE-E22D-4479-B27E-675BE824CD63}" presName="center1" presStyleLbl="fgShp" presStyleIdx="0" presStyleCnt="2" custLinFactNeighborX="-72467" custLinFactNeighborY="-1433"/>
      <dgm:spPr>
        <a:noFill/>
        <a:ln>
          <a:noFill/>
        </a:ln>
      </dgm:spPr>
    </dgm:pt>
    <dgm:pt modelId="{41C5AB4C-F817-44CE-95C2-B8B094053C65}" type="pres">
      <dgm:prSet presAssocID="{D9ACC8AE-E22D-4479-B27E-675BE824CD63}" presName="center2" presStyleLbl="fgShp" presStyleIdx="1" presStyleCnt="2"/>
      <dgm:spPr>
        <a:noFill/>
        <a:ln>
          <a:noFill/>
        </a:ln>
      </dgm:spPr>
    </dgm:pt>
  </dgm:ptLst>
  <dgm:cxnLst>
    <dgm:cxn modelId="{5600CD9B-90BE-4BC1-9FBC-57E90ED35138}" type="presOf" srcId="{68B2C376-F034-4AC6-AFFB-20C093DD3B27}" destId="{9C7BBA14-F971-4349-BADB-8A2F5677574B}" srcOrd="0" destOrd="0" presId="urn:microsoft.com/office/officeart/2005/8/layout/cycle4"/>
    <dgm:cxn modelId="{55514314-D71A-4AE7-AD6B-2E207EC6FAAE}" type="presOf" srcId="{D9ACC8AE-E22D-4479-B27E-675BE824CD63}" destId="{EE82921E-F774-4490-BAB7-8E92F515DD2E}" srcOrd="0" destOrd="0" presId="urn:microsoft.com/office/officeart/2005/8/layout/cycle4"/>
    <dgm:cxn modelId="{3C87121B-6E81-4299-A665-1D054FB44D39}" type="presOf" srcId="{8F287EBD-CA7D-4561-9206-6C5CD58D0582}" destId="{C2CA1612-314C-4426-BF76-865EE7061B51}" srcOrd="0" destOrd="0" presId="urn:microsoft.com/office/officeart/2005/8/layout/cycle4"/>
    <dgm:cxn modelId="{E2E1CBCC-C0C4-4ED1-9608-3314256BA652}" srcId="{68B2C376-F034-4AC6-AFFB-20C093DD3B27}" destId="{51B278A1-3B62-4F5F-A761-C5195088FA1F}" srcOrd="0" destOrd="0" parTransId="{8D2584B4-4F68-429D-9BFB-FDF83C506E2F}" sibTransId="{42885585-5D4B-4D3C-B204-C798CD441C85}"/>
    <dgm:cxn modelId="{80F1ACF0-A06D-48D9-ADCB-11A41B44AA81}" type="presOf" srcId="{51B278A1-3B62-4F5F-A761-C5195088FA1F}" destId="{9516FBA4-EAAF-4D6D-BA30-D128B263E16C}" srcOrd="1" destOrd="0" presId="urn:microsoft.com/office/officeart/2005/8/layout/cycle4"/>
    <dgm:cxn modelId="{9D5B78C3-B77A-47C0-BD48-83F804568317}" type="presOf" srcId="{8F287EBD-CA7D-4561-9206-6C5CD58D0582}" destId="{0DCE58B5-2BBA-4627-AFE5-D0B416117226}" srcOrd="1" destOrd="0" presId="urn:microsoft.com/office/officeart/2005/8/layout/cycle4"/>
    <dgm:cxn modelId="{4E462A35-1B07-4802-A3E0-F6CEAD506754}" srcId="{A9DE2AD1-DEC7-4DF5-A3A2-1E6A7D7DF14C}" destId="{8F287EBD-CA7D-4561-9206-6C5CD58D0582}" srcOrd="0" destOrd="0" parTransId="{1C68B94F-B8FE-41E1-818B-BF85A46ABC4D}" sibTransId="{6D58C15E-11C6-422A-B8FB-E4560F0BB76B}"/>
    <dgm:cxn modelId="{E59AF022-E62B-46D3-B896-CAFD54D97690}" srcId="{D9ACC8AE-E22D-4479-B27E-675BE824CD63}" destId="{A9DE2AD1-DEC7-4DF5-A3A2-1E6A7D7DF14C}" srcOrd="1" destOrd="0" parTransId="{65768991-834F-4CD6-8924-5E59E0F70F33}" sibTransId="{48FCD592-5A8B-486C-887C-7847E6A3E99A}"/>
    <dgm:cxn modelId="{AA4E4D39-B2A9-45D6-A0DF-0801F85FE71F}" type="presOf" srcId="{9F5D1CC9-DE64-4C9F-A883-41395A09691E}" destId="{C2CA1612-314C-4426-BF76-865EE7061B51}" srcOrd="0" destOrd="2" presId="urn:microsoft.com/office/officeart/2005/8/layout/cycle4"/>
    <dgm:cxn modelId="{A75ED1C1-5573-4A8C-ADCA-77ABFAF3F939}" srcId="{D9ACC8AE-E22D-4479-B27E-675BE824CD63}" destId="{68B2C376-F034-4AC6-AFFB-20C093DD3B27}" srcOrd="0" destOrd="0" parTransId="{EA4293EC-0805-4EA7-8CBB-A593B9714678}" sibTransId="{B6461591-FD52-4FD3-99BE-6F601ED9F8E7}"/>
    <dgm:cxn modelId="{97CDFC0B-1F0E-4E7D-9EDB-C16B6F21E8D3}" type="presOf" srcId="{9F5D1CC9-DE64-4C9F-A883-41395A09691E}" destId="{0DCE58B5-2BBA-4627-AFE5-D0B416117226}" srcOrd="1" destOrd="2" presId="urn:microsoft.com/office/officeart/2005/8/layout/cycle4"/>
    <dgm:cxn modelId="{6D29D221-9270-4A13-9A58-50E34668A20C}" srcId="{68B2C376-F034-4AC6-AFFB-20C093DD3B27}" destId="{F1B2A8F5-004C-43EC-8629-3FA088ED0EDE}" srcOrd="2" destOrd="0" parTransId="{4AE15BBF-DB7C-4B09-8F43-BBF745450C26}" sibTransId="{9662BE38-91C5-484E-BCDE-3DE3018230DE}"/>
    <dgm:cxn modelId="{807D2D4F-A4A8-4195-A9D3-7F1CDC6F7E95}" type="presOf" srcId="{F1B2A8F5-004C-43EC-8629-3FA088ED0EDE}" destId="{9516FBA4-EAAF-4D6D-BA30-D128B263E16C}" srcOrd="1" destOrd="2" presId="urn:microsoft.com/office/officeart/2005/8/layout/cycle4"/>
    <dgm:cxn modelId="{EAD6476B-A1F5-4BF1-9FF3-18D8DBC78556}" type="presOf" srcId="{C86A8A12-FF0F-4F02-A058-8962C9DBD776}" destId="{0DCE58B5-2BBA-4627-AFE5-D0B416117226}" srcOrd="1" destOrd="1" presId="urn:microsoft.com/office/officeart/2005/8/layout/cycle4"/>
    <dgm:cxn modelId="{173EF311-557F-4494-AB3B-37CE2D3008B5}" type="presOf" srcId="{0542EA34-42E5-43D5-B77B-349EC03FB924}" destId="{0DCE58B5-2BBA-4627-AFE5-D0B416117226}" srcOrd="1" destOrd="3" presId="urn:microsoft.com/office/officeart/2005/8/layout/cycle4"/>
    <dgm:cxn modelId="{9514F071-CFCE-495F-8109-1ADE01C6E4C6}" type="presOf" srcId="{F1B2A8F5-004C-43EC-8629-3FA088ED0EDE}" destId="{5C846F4B-F542-48CF-8673-3CA14F2DDC49}" srcOrd="0" destOrd="2" presId="urn:microsoft.com/office/officeart/2005/8/layout/cycle4"/>
    <dgm:cxn modelId="{044BFC2F-EF53-4C55-9586-8511F579C649}" type="presOf" srcId="{A9DE2AD1-DEC7-4DF5-A3A2-1E6A7D7DF14C}" destId="{35D075C8-D2D9-46C2-9A7E-E0E6B4679FC7}" srcOrd="0" destOrd="0" presId="urn:microsoft.com/office/officeart/2005/8/layout/cycle4"/>
    <dgm:cxn modelId="{22750CF1-0DCC-4CE0-9175-EDEA553DEC03}" type="presOf" srcId="{13C3C9D1-D50A-4A80-A35B-5ACE886E64FD}" destId="{5C846F4B-F542-48CF-8673-3CA14F2DDC49}" srcOrd="0" destOrd="1" presId="urn:microsoft.com/office/officeart/2005/8/layout/cycle4"/>
    <dgm:cxn modelId="{C983DCDA-3945-41EF-B211-7346A031B2AE}" srcId="{A9DE2AD1-DEC7-4DF5-A3A2-1E6A7D7DF14C}" destId="{9F5D1CC9-DE64-4C9F-A883-41395A09691E}" srcOrd="2" destOrd="0" parTransId="{EC2DDF9E-3AB2-4CB7-8783-5E5992858BAA}" sibTransId="{64EA1471-95A7-46CB-AA1D-80F9136EB664}"/>
    <dgm:cxn modelId="{4119F7A9-FA7E-462B-A60B-D28A4059ED04}" type="presOf" srcId="{51B278A1-3B62-4F5F-A761-C5195088FA1F}" destId="{5C846F4B-F542-48CF-8673-3CA14F2DDC49}" srcOrd="0" destOrd="0" presId="urn:microsoft.com/office/officeart/2005/8/layout/cycle4"/>
    <dgm:cxn modelId="{038D13AC-6787-41B9-BF9C-B9C3179A171E}" type="presOf" srcId="{C86A8A12-FF0F-4F02-A058-8962C9DBD776}" destId="{C2CA1612-314C-4426-BF76-865EE7061B51}" srcOrd="0" destOrd="1" presId="urn:microsoft.com/office/officeart/2005/8/layout/cycle4"/>
    <dgm:cxn modelId="{B6A1F85C-DE10-47A4-B455-024B3CFC65A6}" srcId="{A9DE2AD1-DEC7-4DF5-A3A2-1E6A7D7DF14C}" destId="{C86A8A12-FF0F-4F02-A058-8962C9DBD776}" srcOrd="1" destOrd="0" parTransId="{E5F91D3B-EEE6-416A-9A92-7E4651771E5A}" sibTransId="{DF105358-01BB-4385-A8F4-A833FCB16BF7}"/>
    <dgm:cxn modelId="{53113228-3CC9-4BCA-BED4-C2CADAB54373}" type="presOf" srcId="{13C3C9D1-D50A-4A80-A35B-5ACE886E64FD}" destId="{9516FBA4-EAAF-4D6D-BA30-D128B263E16C}" srcOrd="1" destOrd="1" presId="urn:microsoft.com/office/officeart/2005/8/layout/cycle4"/>
    <dgm:cxn modelId="{A9C7161F-F657-464A-BC91-365CE1FEDA74}" srcId="{A9DE2AD1-DEC7-4DF5-A3A2-1E6A7D7DF14C}" destId="{0542EA34-42E5-43D5-B77B-349EC03FB924}" srcOrd="3" destOrd="0" parTransId="{3FD1471A-CEB0-430F-81AD-A931AFB01EE4}" sibTransId="{445C9FB5-CFB2-484C-ABFA-27364A04C562}"/>
    <dgm:cxn modelId="{392A94EA-0767-4583-9E28-716465E78F0A}" srcId="{68B2C376-F034-4AC6-AFFB-20C093DD3B27}" destId="{13C3C9D1-D50A-4A80-A35B-5ACE886E64FD}" srcOrd="1" destOrd="0" parTransId="{2773CD6E-9B21-4F21-9EE9-24417B288F50}" sibTransId="{60628314-8F3F-405C-A206-8543FABB44C3}"/>
    <dgm:cxn modelId="{8B11F36C-DF5D-47F3-B5DC-99D739AC130E}" type="presOf" srcId="{0542EA34-42E5-43D5-B77B-349EC03FB924}" destId="{C2CA1612-314C-4426-BF76-865EE7061B51}" srcOrd="0" destOrd="3" presId="urn:microsoft.com/office/officeart/2005/8/layout/cycle4"/>
    <dgm:cxn modelId="{20A50D0F-6DD8-4D0C-BC79-87884E54051F}" type="presParOf" srcId="{EE82921E-F774-4490-BAB7-8E92F515DD2E}" destId="{041AF519-895D-488C-B080-CC2BD5D6536E}" srcOrd="0" destOrd="0" presId="urn:microsoft.com/office/officeart/2005/8/layout/cycle4"/>
    <dgm:cxn modelId="{8E008D1B-2BDB-4293-B547-43A7339AD56D}" type="presParOf" srcId="{041AF519-895D-488C-B080-CC2BD5D6536E}" destId="{ECDB24D2-B8C9-4F24-A221-403EAD5F756F}" srcOrd="0" destOrd="0" presId="urn:microsoft.com/office/officeart/2005/8/layout/cycle4"/>
    <dgm:cxn modelId="{2E09C9A2-A40B-4367-9437-5B1C66AA6643}" type="presParOf" srcId="{ECDB24D2-B8C9-4F24-A221-403EAD5F756F}" destId="{5C846F4B-F542-48CF-8673-3CA14F2DDC49}" srcOrd="0" destOrd="0" presId="urn:microsoft.com/office/officeart/2005/8/layout/cycle4"/>
    <dgm:cxn modelId="{C345ABA8-F628-44EB-961D-A42FF5781902}" type="presParOf" srcId="{ECDB24D2-B8C9-4F24-A221-403EAD5F756F}" destId="{9516FBA4-EAAF-4D6D-BA30-D128B263E16C}" srcOrd="1" destOrd="0" presId="urn:microsoft.com/office/officeart/2005/8/layout/cycle4"/>
    <dgm:cxn modelId="{219BA4F1-3F4A-4A4A-A0C9-7D7A0700C164}" type="presParOf" srcId="{041AF519-895D-488C-B080-CC2BD5D6536E}" destId="{21F94D93-7DB3-4244-A86C-0C563E0F77FE}" srcOrd="1" destOrd="0" presId="urn:microsoft.com/office/officeart/2005/8/layout/cycle4"/>
    <dgm:cxn modelId="{555576BC-D88B-4179-8D1F-037DCAF73C2C}" type="presParOf" srcId="{21F94D93-7DB3-4244-A86C-0C563E0F77FE}" destId="{C2CA1612-314C-4426-BF76-865EE7061B51}" srcOrd="0" destOrd="0" presId="urn:microsoft.com/office/officeart/2005/8/layout/cycle4"/>
    <dgm:cxn modelId="{C1528685-F2F2-44F9-8EEB-F2A919DD2C0E}" type="presParOf" srcId="{21F94D93-7DB3-4244-A86C-0C563E0F77FE}" destId="{0DCE58B5-2BBA-4627-AFE5-D0B416117226}" srcOrd="1" destOrd="0" presId="urn:microsoft.com/office/officeart/2005/8/layout/cycle4"/>
    <dgm:cxn modelId="{7623D85F-E923-4C6B-9C86-CF67E2C262CC}" type="presParOf" srcId="{041AF519-895D-488C-B080-CC2BD5D6536E}" destId="{D10EB1FB-FA9D-40CF-B209-AD2F1922E665}" srcOrd="2" destOrd="0" presId="urn:microsoft.com/office/officeart/2005/8/layout/cycle4"/>
    <dgm:cxn modelId="{6DCDB7D9-EA54-4090-A4B6-C85214157105}" type="presParOf" srcId="{EE82921E-F774-4490-BAB7-8E92F515DD2E}" destId="{A1F79641-8FD7-40AC-8DBB-1CC5FDC71F34}" srcOrd="1" destOrd="0" presId="urn:microsoft.com/office/officeart/2005/8/layout/cycle4"/>
    <dgm:cxn modelId="{4D3620EA-F48C-48AC-9190-3E30BB35C9AE}" type="presParOf" srcId="{A1F79641-8FD7-40AC-8DBB-1CC5FDC71F34}" destId="{9C7BBA14-F971-4349-BADB-8A2F5677574B}" srcOrd="0" destOrd="0" presId="urn:microsoft.com/office/officeart/2005/8/layout/cycle4"/>
    <dgm:cxn modelId="{820737E6-D789-4F3B-BCA0-3682F1A5ADD3}" type="presParOf" srcId="{A1F79641-8FD7-40AC-8DBB-1CC5FDC71F34}" destId="{35D075C8-D2D9-46C2-9A7E-E0E6B4679FC7}" srcOrd="1" destOrd="0" presId="urn:microsoft.com/office/officeart/2005/8/layout/cycle4"/>
    <dgm:cxn modelId="{2F4472F4-58BF-430A-843D-AC335453810E}" type="presParOf" srcId="{A1F79641-8FD7-40AC-8DBB-1CC5FDC71F34}" destId="{ED6FEC9D-EB0A-4C95-8E6E-6210345C4A1C}" srcOrd="2" destOrd="0" presId="urn:microsoft.com/office/officeart/2005/8/layout/cycle4"/>
    <dgm:cxn modelId="{B345ECD0-7149-4AC8-9118-DDB3A1A5D0A2}" type="presParOf" srcId="{A1F79641-8FD7-40AC-8DBB-1CC5FDC71F34}" destId="{5BC01F50-DD77-4B95-AF9C-6807438C71F6}" srcOrd="3" destOrd="0" presId="urn:microsoft.com/office/officeart/2005/8/layout/cycle4"/>
    <dgm:cxn modelId="{D4389F8C-4ABC-4159-9E50-6CA3D95A11C5}" type="presParOf" srcId="{A1F79641-8FD7-40AC-8DBB-1CC5FDC71F34}" destId="{8D6A1288-7232-4559-9A5E-71CC5B6F99CE}" srcOrd="4" destOrd="0" presId="urn:microsoft.com/office/officeart/2005/8/layout/cycle4"/>
    <dgm:cxn modelId="{75DD81FB-22AB-4073-86E3-385ED78A628F}" type="presParOf" srcId="{EE82921E-F774-4490-BAB7-8E92F515DD2E}" destId="{737B04FC-ADB8-4F83-927A-6F9369206C28}" srcOrd="2" destOrd="0" presId="urn:microsoft.com/office/officeart/2005/8/layout/cycle4"/>
    <dgm:cxn modelId="{5BD48F14-0838-4062-8822-7455172DDCC0}" type="presParOf" srcId="{EE82921E-F774-4490-BAB7-8E92F515DD2E}" destId="{41C5AB4C-F817-44CE-95C2-B8B094053C65}"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FC820B-F01C-49CD-9B63-1E4C544CE2C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60021ED-A2FE-483D-AC00-A462B71430C1}">
      <dgm:prSet phldrT="[Text]" custT="1"/>
      <dgm:spPr>
        <a:solidFill>
          <a:srgbClr val="CDE1D7"/>
        </a:solidFill>
      </dgm:spPr>
      <dgm:t>
        <a:bodyPr/>
        <a:lstStyle/>
        <a:p>
          <a:r>
            <a:rPr lang="en-GB" altLang="en-US" sz="2400" b="1" dirty="0" smtClean="0">
              <a:solidFill>
                <a:srgbClr val="002060"/>
              </a:solidFill>
              <a:latin typeface="Gadugi"/>
            </a:rPr>
            <a:t>Sixth SME Policy Index cycle – economic context and the SME sector</a:t>
          </a:r>
        </a:p>
      </dgm:t>
    </dgm:pt>
    <dgm:pt modelId="{39726B1D-885A-41FD-9638-A040E6E78644}" type="parTrans" cxnId="{395A85AB-F099-4054-A886-12A56DFFC45A}">
      <dgm:prSet/>
      <dgm:spPr/>
      <dgm:t>
        <a:bodyPr/>
        <a:lstStyle/>
        <a:p>
          <a:endParaRPr lang="en-GB" sz="1600"/>
        </a:p>
      </dgm:t>
    </dgm:pt>
    <dgm:pt modelId="{AE20F001-A414-4F46-85E2-81F2A9B806B3}" type="sibTrans" cxnId="{395A85AB-F099-4054-A886-12A56DFFC45A}">
      <dgm:prSet/>
      <dgm:spPr/>
      <dgm:t>
        <a:bodyPr/>
        <a:lstStyle/>
        <a:p>
          <a:endParaRPr lang="en-GB" sz="1600"/>
        </a:p>
      </dgm:t>
    </dgm:pt>
    <dgm:pt modelId="{40914494-5081-452C-92C8-45FE098792BE}">
      <dgm:prSet custT="1"/>
      <dgm:spPr>
        <a:solidFill>
          <a:srgbClr val="CDE1D7"/>
        </a:solidFill>
      </dgm:spPr>
      <dgm:t>
        <a:bodyPr/>
        <a:lstStyle/>
        <a:p>
          <a:pPr>
            <a:spcAft>
              <a:spcPts val="0"/>
            </a:spcAft>
          </a:pPr>
          <a:r>
            <a:rPr lang="en-US" sz="2400" b="1" dirty="0" smtClean="0">
              <a:solidFill>
                <a:srgbClr val="002060"/>
              </a:solidFill>
              <a:latin typeface="Gadugi"/>
            </a:rPr>
            <a:t>SBA Assessment and the SME Policy Index </a:t>
          </a:r>
          <a:endParaRPr lang="en-GB" altLang="en-US" sz="2400" b="1" dirty="0" smtClean="0">
            <a:solidFill>
              <a:srgbClr val="002060"/>
            </a:solidFill>
            <a:latin typeface="Gadugi"/>
          </a:endParaRPr>
        </a:p>
      </dgm:t>
    </dgm:pt>
    <dgm:pt modelId="{A4A1593D-8083-4062-8B26-9ACF7CF4DB00}" type="parTrans" cxnId="{573919C6-71D6-47DE-8984-D2402319548C}">
      <dgm:prSet/>
      <dgm:spPr/>
      <dgm:t>
        <a:bodyPr/>
        <a:lstStyle/>
        <a:p>
          <a:endParaRPr lang="en-US"/>
        </a:p>
      </dgm:t>
    </dgm:pt>
    <dgm:pt modelId="{E7B24E61-8499-4EC5-A8C7-B78F7A9FF799}" type="sibTrans" cxnId="{573919C6-71D6-47DE-8984-D2402319548C}">
      <dgm:prSet/>
      <dgm:spPr>
        <a:ln>
          <a:solidFill>
            <a:srgbClr val="005C46"/>
          </a:solidFill>
        </a:ln>
      </dgm:spPr>
      <dgm:t>
        <a:bodyPr/>
        <a:lstStyle/>
        <a:p>
          <a:endParaRPr lang="en-US"/>
        </a:p>
      </dgm:t>
    </dgm:pt>
    <dgm:pt modelId="{906BFA32-066B-4CB2-B71F-970C886A84FB}">
      <dgm:prSet phldrT="[Text]" custT="1"/>
      <dgm:spPr>
        <a:solidFill>
          <a:srgbClr val="CDE1D7"/>
        </a:solidFill>
      </dgm:spPr>
      <dgm:t>
        <a:bodyPr/>
        <a:lstStyle/>
        <a:p>
          <a:r>
            <a:rPr lang="en-GB" altLang="en-US" sz="2400" b="1" dirty="0" smtClean="0">
              <a:solidFill>
                <a:srgbClr val="002060"/>
              </a:solidFill>
              <a:latin typeface="Gadugi"/>
            </a:rPr>
            <a:t>SME Policy Index: Western Balkans and Turkey 2022 – assessment results </a:t>
          </a:r>
        </a:p>
      </dgm:t>
    </dgm:pt>
    <dgm:pt modelId="{8B81DFE6-9D52-4A11-B902-0FEEEFD5909E}" type="parTrans" cxnId="{A7B6AEF8-52DB-4A44-A1FE-8D93A8F39A2D}">
      <dgm:prSet/>
      <dgm:spPr/>
      <dgm:t>
        <a:bodyPr/>
        <a:lstStyle/>
        <a:p>
          <a:endParaRPr lang="en-US"/>
        </a:p>
      </dgm:t>
    </dgm:pt>
    <dgm:pt modelId="{C77477B0-C4AE-4009-821F-D486D72BAD71}" type="sibTrans" cxnId="{A7B6AEF8-52DB-4A44-A1FE-8D93A8F39A2D}">
      <dgm:prSet/>
      <dgm:spPr/>
      <dgm:t>
        <a:bodyPr/>
        <a:lstStyle/>
        <a:p>
          <a:endParaRPr lang="en-US"/>
        </a:p>
      </dgm:t>
    </dgm:pt>
    <dgm:pt modelId="{C8911662-E2BC-4BDA-947B-7F8F1D43D2EE}" type="pres">
      <dgm:prSet presAssocID="{52FC820B-F01C-49CD-9B63-1E4C544CE2C5}" presName="Name0" presStyleCnt="0">
        <dgm:presLayoutVars>
          <dgm:chMax val="7"/>
          <dgm:chPref val="7"/>
          <dgm:dir/>
        </dgm:presLayoutVars>
      </dgm:prSet>
      <dgm:spPr/>
      <dgm:t>
        <a:bodyPr/>
        <a:lstStyle/>
        <a:p>
          <a:endParaRPr lang="en-GB"/>
        </a:p>
      </dgm:t>
    </dgm:pt>
    <dgm:pt modelId="{B2A1DB3D-F1BD-4067-941E-3DF43019C0A6}" type="pres">
      <dgm:prSet presAssocID="{52FC820B-F01C-49CD-9B63-1E4C544CE2C5}" presName="Name1" presStyleCnt="0"/>
      <dgm:spPr/>
    </dgm:pt>
    <dgm:pt modelId="{3405BE3B-BEBB-45CD-AC4E-F63FB458AF07}" type="pres">
      <dgm:prSet presAssocID="{52FC820B-F01C-49CD-9B63-1E4C544CE2C5}" presName="cycle" presStyleCnt="0"/>
      <dgm:spPr/>
    </dgm:pt>
    <dgm:pt modelId="{09C4D768-78A0-4DE6-90CC-6C1FEEC7EF36}" type="pres">
      <dgm:prSet presAssocID="{52FC820B-F01C-49CD-9B63-1E4C544CE2C5}" presName="srcNode" presStyleLbl="node1" presStyleIdx="0" presStyleCnt="3"/>
      <dgm:spPr/>
    </dgm:pt>
    <dgm:pt modelId="{479BECBA-F60D-438E-ACDE-53D7E788B4B9}" type="pres">
      <dgm:prSet presAssocID="{52FC820B-F01C-49CD-9B63-1E4C544CE2C5}" presName="conn" presStyleLbl="parChTrans1D2" presStyleIdx="0" presStyleCnt="1"/>
      <dgm:spPr/>
      <dgm:t>
        <a:bodyPr/>
        <a:lstStyle/>
        <a:p>
          <a:endParaRPr lang="en-GB"/>
        </a:p>
      </dgm:t>
    </dgm:pt>
    <dgm:pt modelId="{203F732E-8C9A-4E37-866C-18B7668A1E74}" type="pres">
      <dgm:prSet presAssocID="{52FC820B-F01C-49CD-9B63-1E4C544CE2C5}" presName="extraNode" presStyleLbl="node1" presStyleIdx="0" presStyleCnt="3"/>
      <dgm:spPr/>
    </dgm:pt>
    <dgm:pt modelId="{5EA20B06-C62B-4BDE-A11C-075AEEC0F08F}" type="pres">
      <dgm:prSet presAssocID="{52FC820B-F01C-49CD-9B63-1E4C544CE2C5}" presName="dstNode" presStyleLbl="node1" presStyleIdx="0" presStyleCnt="3"/>
      <dgm:spPr/>
    </dgm:pt>
    <dgm:pt modelId="{24DF34B5-7CE8-4F27-BBBF-E3489E1E1189}" type="pres">
      <dgm:prSet presAssocID="{40914494-5081-452C-92C8-45FE098792BE}" presName="text_1" presStyleLbl="node1" presStyleIdx="0" presStyleCnt="3">
        <dgm:presLayoutVars>
          <dgm:bulletEnabled val="1"/>
        </dgm:presLayoutVars>
      </dgm:prSet>
      <dgm:spPr/>
      <dgm:t>
        <a:bodyPr/>
        <a:lstStyle/>
        <a:p>
          <a:endParaRPr lang="en-US"/>
        </a:p>
      </dgm:t>
    </dgm:pt>
    <dgm:pt modelId="{BAB5470A-35F6-441C-9B20-4F6EA8542CF7}" type="pres">
      <dgm:prSet presAssocID="{40914494-5081-452C-92C8-45FE098792BE}" presName="accent_1" presStyleCnt="0"/>
      <dgm:spPr/>
    </dgm:pt>
    <dgm:pt modelId="{7CCCF3F1-9BAC-48B7-9A87-FFD0CE112CDC}" type="pres">
      <dgm:prSet presAssocID="{40914494-5081-452C-92C8-45FE098792BE}" presName="accentRepeatNode" presStyleLbl="solidFgAcc1" presStyleIdx="0" presStyleCnt="3"/>
      <dgm:spPr>
        <a:solidFill>
          <a:schemeClr val="bg1"/>
        </a:solidFill>
        <a:ln>
          <a:solidFill>
            <a:srgbClr val="005C46"/>
          </a:solidFill>
        </a:ln>
      </dgm:spPr>
      <dgm:t>
        <a:bodyPr/>
        <a:lstStyle/>
        <a:p>
          <a:endParaRPr lang="en-US"/>
        </a:p>
      </dgm:t>
    </dgm:pt>
    <dgm:pt modelId="{D5F55279-DDEE-4397-8EF0-9E7F039F258E}" type="pres">
      <dgm:prSet presAssocID="{C60021ED-A2FE-483D-AC00-A462B71430C1}" presName="text_2" presStyleLbl="node1" presStyleIdx="1" presStyleCnt="3">
        <dgm:presLayoutVars>
          <dgm:bulletEnabled val="1"/>
        </dgm:presLayoutVars>
      </dgm:prSet>
      <dgm:spPr/>
      <dgm:t>
        <a:bodyPr/>
        <a:lstStyle/>
        <a:p>
          <a:endParaRPr lang="en-US"/>
        </a:p>
      </dgm:t>
    </dgm:pt>
    <dgm:pt modelId="{9CEAC9C9-B5B7-4FA7-B616-0AAA4C8013A3}" type="pres">
      <dgm:prSet presAssocID="{C60021ED-A2FE-483D-AC00-A462B71430C1}" presName="accent_2" presStyleCnt="0"/>
      <dgm:spPr/>
    </dgm:pt>
    <dgm:pt modelId="{4F80C4E0-EE96-44D0-8E97-A9F0004ECDE0}" type="pres">
      <dgm:prSet presAssocID="{C60021ED-A2FE-483D-AC00-A462B71430C1}" presName="accentRepeatNode" presStyleLbl="solidFgAcc1" presStyleIdx="1" presStyleCnt="3"/>
      <dgm:spPr>
        <a:solidFill>
          <a:schemeClr val="bg1"/>
        </a:solidFill>
        <a:ln>
          <a:solidFill>
            <a:srgbClr val="008163"/>
          </a:solidFill>
        </a:ln>
      </dgm:spPr>
      <dgm:t>
        <a:bodyPr/>
        <a:lstStyle/>
        <a:p>
          <a:endParaRPr lang="en-US"/>
        </a:p>
      </dgm:t>
    </dgm:pt>
    <dgm:pt modelId="{DD2C2757-DF28-478A-80D4-F71048513DBA}" type="pres">
      <dgm:prSet presAssocID="{906BFA32-066B-4CB2-B71F-970C886A84FB}" presName="text_3" presStyleLbl="node1" presStyleIdx="2" presStyleCnt="3">
        <dgm:presLayoutVars>
          <dgm:bulletEnabled val="1"/>
        </dgm:presLayoutVars>
      </dgm:prSet>
      <dgm:spPr/>
      <dgm:t>
        <a:bodyPr/>
        <a:lstStyle/>
        <a:p>
          <a:endParaRPr lang="en-US"/>
        </a:p>
      </dgm:t>
    </dgm:pt>
    <dgm:pt modelId="{2C1B0B05-26E4-471A-A1D5-96EF8F16E59C}" type="pres">
      <dgm:prSet presAssocID="{906BFA32-066B-4CB2-B71F-970C886A84FB}" presName="accent_3" presStyleCnt="0"/>
      <dgm:spPr/>
    </dgm:pt>
    <dgm:pt modelId="{203499E0-70F4-4B7C-8E94-82BDB744DB5B}" type="pres">
      <dgm:prSet presAssocID="{906BFA32-066B-4CB2-B71F-970C886A84FB}" presName="accentRepeatNode" presStyleLbl="solidFgAcc1" presStyleIdx="2" presStyleCnt="3"/>
      <dgm:spPr>
        <a:solidFill>
          <a:srgbClr val="009983"/>
        </a:solidFill>
        <a:ln>
          <a:solidFill>
            <a:srgbClr val="005C46"/>
          </a:solidFill>
        </a:ln>
      </dgm:spPr>
      <dgm:t>
        <a:bodyPr/>
        <a:lstStyle/>
        <a:p>
          <a:endParaRPr lang="en-US"/>
        </a:p>
      </dgm:t>
    </dgm:pt>
  </dgm:ptLst>
  <dgm:cxnLst>
    <dgm:cxn modelId="{29443476-F208-4096-85E8-1025AFBFD5BD}" type="presOf" srcId="{40914494-5081-452C-92C8-45FE098792BE}" destId="{24DF34B5-7CE8-4F27-BBBF-E3489E1E1189}" srcOrd="0" destOrd="0" presId="urn:microsoft.com/office/officeart/2008/layout/VerticalCurvedList"/>
    <dgm:cxn modelId="{59FA2559-ACE5-4FC7-A432-556896161664}" type="presOf" srcId="{52FC820B-F01C-49CD-9B63-1E4C544CE2C5}" destId="{C8911662-E2BC-4BDA-947B-7F8F1D43D2EE}" srcOrd="0" destOrd="0" presId="urn:microsoft.com/office/officeart/2008/layout/VerticalCurvedList"/>
    <dgm:cxn modelId="{A7B6AEF8-52DB-4A44-A1FE-8D93A8F39A2D}" srcId="{52FC820B-F01C-49CD-9B63-1E4C544CE2C5}" destId="{906BFA32-066B-4CB2-B71F-970C886A84FB}" srcOrd="2" destOrd="0" parTransId="{8B81DFE6-9D52-4A11-B902-0FEEEFD5909E}" sibTransId="{C77477B0-C4AE-4009-821F-D486D72BAD71}"/>
    <dgm:cxn modelId="{573919C6-71D6-47DE-8984-D2402319548C}" srcId="{52FC820B-F01C-49CD-9B63-1E4C544CE2C5}" destId="{40914494-5081-452C-92C8-45FE098792BE}" srcOrd="0" destOrd="0" parTransId="{A4A1593D-8083-4062-8B26-9ACF7CF4DB00}" sibTransId="{E7B24E61-8499-4EC5-A8C7-B78F7A9FF799}"/>
    <dgm:cxn modelId="{395A85AB-F099-4054-A886-12A56DFFC45A}" srcId="{52FC820B-F01C-49CD-9B63-1E4C544CE2C5}" destId="{C60021ED-A2FE-483D-AC00-A462B71430C1}" srcOrd="1" destOrd="0" parTransId="{39726B1D-885A-41FD-9638-A040E6E78644}" sibTransId="{AE20F001-A414-4F46-85E2-81F2A9B806B3}"/>
    <dgm:cxn modelId="{40A15B4A-B806-4C9E-8233-09B961B878AC}" type="presOf" srcId="{E7B24E61-8499-4EC5-A8C7-B78F7A9FF799}" destId="{479BECBA-F60D-438E-ACDE-53D7E788B4B9}" srcOrd="0" destOrd="0" presId="urn:microsoft.com/office/officeart/2008/layout/VerticalCurvedList"/>
    <dgm:cxn modelId="{04AC8043-A655-4EC4-B3C6-C89DAE8E32E6}" type="presOf" srcId="{C60021ED-A2FE-483D-AC00-A462B71430C1}" destId="{D5F55279-DDEE-4397-8EF0-9E7F039F258E}" srcOrd="0" destOrd="0" presId="urn:microsoft.com/office/officeart/2008/layout/VerticalCurvedList"/>
    <dgm:cxn modelId="{B12252EC-BA43-4384-BC14-8E3B558C133E}" type="presOf" srcId="{906BFA32-066B-4CB2-B71F-970C886A84FB}" destId="{DD2C2757-DF28-478A-80D4-F71048513DBA}" srcOrd="0" destOrd="0" presId="urn:microsoft.com/office/officeart/2008/layout/VerticalCurvedList"/>
    <dgm:cxn modelId="{410DD4A2-850D-4A7B-B84E-2ABE526A363F}" type="presParOf" srcId="{C8911662-E2BC-4BDA-947B-7F8F1D43D2EE}" destId="{B2A1DB3D-F1BD-4067-941E-3DF43019C0A6}" srcOrd="0" destOrd="0" presId="urn:microsoft.com/office/officeart/2008/layout/VerticalCurvedList"/>
    <dgm:cxn modelId="{BB9B139D-0048-4AC8-8359-0A8FD7F4177E}" type="presParOf" srcId="{B2A1DB3D-F1BD-4067-941E-3DF43019C0A6}" destId="{3405BE3B-BEBB-45CD-AC4E-F63FB458AF07}" srcOrd="0" destOrd="0" presId="urn:microsoft.com/office/officeart/2008/layout/VerticalCurvedList"/>
    <dgm:cxn modelId="{CB942082-265A-490F-AAF5-6CC04CA698FB}" type="presParOf" srcId="{3405BE3B-BEBB-45CD-AC4E-F63FB458AF07}" destId="{09C4D768-78A0-4DE6-90CC-6C1FEEC7EF36}" srcOrd="0" destOrd="0" presId="urn:microsoft.com/office/officeart/2008/layout/VerticalCurvedList"/>
    <dgm:cxn modelId="{7AC4CC56-B729-4F16-A8E7-D2E762D1AAC8}" type="presParOf" srcId="{3405BE3B-BEBB-45CD-AC4E-F63FB458AF07}" destId="{479BECBA-F60D-438E-ACDE-53D7E788B4B9}" srcOrd="1" destOrd="0" presId="urn:microsoft.com/office/officeart/2008/layout/VerticalCurvedList"/>
    <dgm:cxn modelId="{D00E8B3E-843A-4C8E-A5FF-207D30D4CDFA}" type="presParOf" srcId="{3405BE3B-BEBB-45CD-AC4E-F63FB458AF07}" destId="{203F732E-8C9A-4E37-866C-18B7668A1E74}" srcOrd="2" destOrd="0" presId="urn:microsoft.com/office/officeart/2008/layout/VerticalCurvedList"/>
    <dgm:cxn modelId="{E36E8DE2-F684-490A-91A8-C4D6C08038C3}" type="presParOf" srcId="{3405BE3B-BEBB-45CD-AC4E-F63FB458AF07}" destId="{5EA20B06-C62B-4BDE-A11C-075AEEC0F08F}" srcOrd="3" destOrd="0" presId="urn:microsoft.com/office/officeart/2008/layout/VerticalCurvedList"/>
    <dgm:cxn modelId="{E252B323-5F52-4B42-B3FD-970286FA0F63}" type="presParOf" srcId="{B2A1DB3D-F1BD-4067-941E-3DF43019C0A6}" destId="{24DF34B5-7CE8-4F27-BBBF-E3489E1E1189}" srcOrd="1" destOrd="0" presId="urn:microsoft.com/office/officeart/2008/layout/VerticalCurvedList"/>
    <dgm:cxn modelId="{D75AE455-0303-456C-9345-088A8DB5716A}" type="presParOf" srcId="{B2A1DB3D-F1BD-4067-941E-3DF43019C0A6}" destId="{BAB5470A-35F6-441C-9B20-4F6EA8542CF7}" srcOrd="2" destOrd="0" presId="urn:microsoft.com/office/officeart/2008/layout/VerticalCurvedList"/>
    <dgm:cxn modelId="{558BE8F2-9761-4181-B407-31AC5D5EC540}" type="presParOf" srcId="{BAB5470A-35F6-441C-9B20-4F6EA8542CF7}" destId="{7CCCF3F1-9BAC-48B7-9A87-FFD0CE112CDC}" srcOrd="0" destOrd="0" presId="urn:microsoft.com/office/officeart/2008/layout/VerticalCurvedList"/>
    <dgm:cxn modelId="{FF1A9439-E33E-4013-B888-B35CDEACAFC5}" type="presParOf" srcId="{B2A1DB3D-F1BD-4067-941E-3DF43019C0A6}" destId="{D5F55279-DDEE-4397-8EF0-9E7F039F258E}" srcOrd="3" destOrd="0" presId="urn:microsoft.com/office/officeart/2008/layout/VerticalCurvedList"/>
    <dgm:cxn modelId="{8C7AAADC-1127-4C5E-BF83-5E4A4E616486}" type="presParOf" srcId="{B2A1DB3D-F1BD-4067-941E-3DF43019C0A6}" destId="{9CEAC9C9-B5B7-4FA7-B616-0AAA4C8013A3}" srcOrd="4" destOrd="0" presId="urn:microsoft.com/office/officeart/2008/layout/VerticalCurvedList"/>
    <dgm:cxn modelId="{29C5D41E-25B0-428C-B183-3D29138DA929}" type="presParOf" srcId="{9CEAC9C9-B5B7-4FA7-B616-0AAA4C8013A3}" destId="{4F80C4E0-EE96-44D0-8E97-A9F0004ECDE0}" srcOrd="0" destOrd="0" presId="urn:microsoft.com/office/officeart/2008/layout/VerticalCurvedList"/>
    <dgm:cxn modelId="{1D92E468-8D4A-4782-A1F8-C7607D88169A}" type="presParOf" srcId="{B2A1DB3D-F1BD-4067-941E-3DF43019C0A6}" destId="{DD2C2757-DF28-478A-80D4-F71048513DBA}" srcOrd="5" destOrd="0" presId="urn:microsoft.com/office/officeart/2008/layout/VerticalCurvedList"/>
    <dgm:cxn modelId="{F4B9625A-9159-45B0-9747-B7711E9DF5B6}" type="presParOf" srcId="{B2A1DB3D-F1BD-4067-941E-3DF43019C0A6}" destId="{2C1B0B05-26E4-471A-A1D5-96EF8F16E59C}" srcOrd="6" destOrd="0" presId="urn:microsoft.com/office/officeart/2008/layout/VerticalCurvedList"/>
    <dgm:cxn modelId="{50864DE5-A61F-44A0-B9A9-ED46659EEED3}" type="presParOf" srcId="{2C1B0B05-26E4-471A-A1D5-96EF8F16E59C}" destId="{203499E0-70F4-4B7C-8E94-82BDB744DB5B}" srcOrd="0" destOrd="0" presId="urn:microsoft.com/office/officeart/2008/layout/VerticalCurvedList"/>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BECBA-F60D-438E-ACDE-53D7E788B4B9}">
      <dsp:nvSpPr>
        <dsp:cNvPr id="0" name=""/>
        <dsp:cNvSpPr/>
      </dsp:nvSpPr>
      <dsp:spPr>
        <a:xfrm>
          <a:off x="-5635830" y="-862885"/>
          <a:ext cx="6711153" cy="6711153"/>
        </a:xfrm>
        <a:prstGeom prst="blockArc">
          <a:avLst>
            <a:gd name="adj1" fmla="val 18900000"/>
            <a:gd name="adj2" fmla="val 2700000"/>
            <a:gd name="adj3" fmla="val 322"/>
          </a:avLst>
        </a:prstGeom>
        <a:noFill/>
        <a:ln w="25400" cap="flat" cmpd="sng" algn="ctr">
          <a:solidFill>
            <a:srgbClr val="005C46"/>
          </a:solidFill>
          <a:prstDash val="solid"/>
        </a:ln>
        <a:effectLst/>
      </dsp:spPr>
      <dsp:style>
        <a:lnRef idx="2">
          <a:scrgbClr r="0" g="0" b="0"/>
        </a:lnRef>
        <a:fillRef idx="0">
          <a:scrgbClr r="0" g="0" b="0"/>
        </a:fillRef>
        <a:effectRef idx="0">
          <a:scrgbClr r="0" g="0" b="0"/>
        </a:effectRef>
        <a:fontRef idx="minor"/>
      </dsp:style>
    </dsp:sp>
    <dsp:sp modelId="{24DF34B5-7CE8-4F27-BBBF-E3489E1E1189}">
      <dsp:nvSpPr>
        <dsp:cNvPr id="0" name=""/>
        <dsp:cNvSpPr/>
      </dsp:nvSpPr>
      <dsp:spPr>
        <a:xfrm>
          <a:off x="691971" y="498538"/>
          <a:ext cx="8334546" cy="997076"/>
        </a:xfrm>
        <a:prstGeom prst="rect">
          <a:avLst/>
        </a:prstGeom>
        <a:solidFill>
          <a:srgbClr val="CDE1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429" tIns="60960" rIns="60960" bIns="60960" numCol="1" spcCol="1270" anchor="ctr" anchorCtr="0">
          <a:noAutofit/>
        </a:bodyPr>
        <a:lstStyle/>
        <a:p>
          <a:pPr lvl="0" algn="l" defTabSz="1066800">
            <a:lnSpc>
              <a:spcPct val="90000"/>
            </a:lnSpc>
            <a:spcBef>
              <a:spcPct val="0"/>
            </a:spcBef>
            <a:spcAft>
              <a:spcPts val="0"/>
            </a:spcAft>
          </a:pPr>
          <a:r>
            <a:rPr lang="en-US" sz="2400" b="1" kern="1200" dirty="0" smtClean="0">
              <a:solidFill>
                <a:srgbClr val="002060"/>
              </a:solidFill>
              <a:latin typeface="Gadugi"/>
            </a:rPr>
            <a:t>SBA Assessment and the SME Policy Index </a:t>
          </a:r>
          <a:endParaRPr lang="en-GB" altLang="en-US" sz="2400" b="1" kern="1200" dirty="0" smtClean="0">
            <a:solidFill>
              <a:srgbClr val="002060"/>
            </a:solidFill>
            <a:latin typeface="Gadugi"/>
          </a:endParaRPr>
        </a:p>
      </dsp:txBody>
      <dsp:txXfrm>
        <a:off x="691971" y="498538"/>
        <a:ext cx="8334546" cy="997076"/>
      </dsp:txXfrm>
    </dsp:sp>
    <dsp:sp modelId="{7CCCF3F1-9BAC-48B7-9A87-FFD0CE112CDC}">
      <dsp:nvSpPr>
        <dsp:cNvPr id="0" name=""/>
        <dsp:cNvSpPr/>
      </dsp:nvSpPr>
      <dsp:spPr>
        <a:xfrm>
          <a:off x="68798" y="373903"/>
          <a:ext cx="1246345" cy="1246345"/>
        </a:xfrm>
        <a:prstGeom prst="ellipse">
          <a:avLst/>
        </a:prstGeom>
        <a:solidFill>
          <a:srgbClr val="009983"/>
        </a:solidFill>
        <a:ln w="25400" cap="flat" cmpd="sng" algn="ctr">
          <a:solidFill>
            <a:srgbClr val="005C46"/>
          </a:solidFill>
          <a:prstDash val="solid"/>
        </a:ln>
        <a:effectLst/>
      </dsp:spPr>
      <dsp:style>
        <a:lnRef idx="2">
          <a:scrgbClr r="0" g="0" b="0"/>
        </a:lnRef>
        <a:fillRef idx="1">
          <a:scrgbClr r="0" g="0" b="0"/>
        </a:fillRef>
        <a:effectRef idx="0">
          <a:scrgbClr r="0" g="0" b="0"/>
        </a:effectRef>
        <a:fontRef idx="minor"/>
      </dsp:style>
    </dsp:sp>
    <dsp:sp modelId="{D5F55279-DDEE-4397-8EF0-9E7F039F258E}">
      <dsp:nvSpPr>
        <dsp:cNvPr id="0" name=""/>
        <dsp:cNvSpPr/>
      </dsp:nvSpPr>
      <dsp:spPr>
        <a:xfrm>
          <a:off x="1054408" y="1994152"/>
          <a:ext cx="7972109" cy="997076"/>
        </a:xfrm>
        <a:prstGeom prst="rect">
          <a:avLst/>
        </a:prstGeom>
        <a:solidFill>
          <a:srgbClr val="CDE1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429" tIns="60960" rIns="60960" bIns="60960" numCol="1" spcCol="1270" anchor="ctr" anchorCtr="0">
          <a:noAutofit/>
        </a:bodyPr>
        <a:lstStyle/>
        <a:p>
          <a:pPr lvl="0" algn="l" defTabSz="1066800">
            <a:lnSpc>
              <a:spcPct val="90000"/>
            </a:lnSpc>
            <a:spcBef>
              <a:spcPct val="0"/>
            </a:spcBef>
            <a:spcAft>
              <a:spcPct val="35000"/>
            </a:spcAft>
          </a:pPr>
          <a:r>
            <a:rPr lang="en-GB" altLang="en-US" sz="2400" b="1" kern="1200" dirty="0" smtClean="0">
              <a:solidFill>
                <a:srgbClr val="002060"/>
              </a:solidFill>
              <a:latin typeface="Gadugi"/>
            </a:rPr>
            <a:t>Sixth SME Policy Index cycle – economic context and the SME sector</a:t>
          </a:r>
        </a:p>
      </dsp:txBody>
      <dsp:txXfrm>
        <a:off x="1054408" y="1994152"/>
        <a:ext cx="7972109" cy="997076"/>
      </dsp:txXfrm>
    </dsp:sp>
    <dsp:sp modelId="{4F80C4E0-EE96-44D0-8E97-A9F0004ECDE0}">
      <dsp:nvSpPr>
        <dsp:cNvPr id="0" name=""/>
        <dsp:cNvSpPr/>
      </dsp:nvSpPr>
      <dsp:spPr>
        <a:xfrm>
          <a:off x="431235" y="1869518"/>
          <a:ext cx="1246345" cy="1246345"/>
        </a:xfrm>
        <a:prstGeom prst="ellipse">
          <a:avLst/>
        </a:prstGeom>
        <a:solidFill>
          <a:schemeClr val="lt1">
            <a:hueOff val="0"/>
            <a:satOff val="0"/>
            <a:lumOff val="0"/>
            <a:alphaOff val="0"/>
          </a:schemeClr>
        </a:solidFill>
        <a:ln w="25400" cap="flat" cmpd="sng" algn="ctr">
          <a:solidFill>
            <a:srgbClr val="008163"/>
          </a:solidFill>
          <a:prstDash val="solid"/>
        </a:ln>
        <a:effectLst/>
      </dsp:spPr>
      <dsp:style>
        <a:lnRef idx="2">
          <a:scrgbClr r="0" g="0" b="0"/>
        </a:lnRef>
        <a:fillRef idx="1">
          <a:scrgbClr r="0" g="0" b="0"/>
        </a:fillRef>
        <a:effectRef idx="0">
          <a:scrgbClr r="0" g="0" b="0"/>
        </a:effectRef>
        <a:fontRef idx="minor"/>
      </dsp:style>
    </dsp:sp>
    <dsp:sp modelId="{DD2C2757-DF28-478A-80D4-F71048513DBA}">
      <dsp:nvSpPr>
        <dsp:cNvPr id="0" name=""/>
        <dsp:cNvSpPr/>
      </dsp:nvSpPr>
      <dsp:spPr>
        <a:xfrm>
          <a:off x="691971" y="3489767"/>
          <a:ext cx="8334546" cy="997076"/>
        </a:xfrm>
        <a:prstGeom prst="rect">
          <a:avLst/>
        </a:prstGeom>
        <a:solidFill>
          <a:srgbClr val="CDE1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429" tIns="60960" rIns="60960" bIns="60960" numCol="1" spcCol="1270" anchor="ctr" anchorCtr="0">
          <a:noAutofit/>
        </a:bodyPr>
        <a:lstStyle/>
        <a:p>
          <a:pPr lvl="0" algn="l" defTabSz="1066800">
            <a:lnSpc>
              <a:spcPct val="90000"/>
            </a:lnSpc>
            <a:spcBef>
              <a:spcPct val="0"/>
            </a:spcBef>
            <a:spcAft>
              <a:spcPct val="35000"/>
            </a:spcAft>
          </a:pPr>
          <a:r>
            <a:rPr lang="en-GB" altLang="en-US" sz="2400" b="1" kern="1200" dirty="0" smtClean="0">
              <a:solidFill>
                <a:srgbClr val="002060"/>
              </a:solidFill>
              <a:latin typeface="Gadugi"/>
            </a:rPr>
            <a:t>SME Policy Index: Western Balkans and Turkey 2022 – assessment results </a:t>
          </a:r>
        </a:p>
      </dsp:txBody>
      <dsp:txXfrm>
        <a:off x="691971" y="3489767"/>
        <a:ext cx="8334546" cy="997076"/>
      </dsp:txXfrm>
    </dsp:sp>
    <dsp:sp modelId="{203499E0-70F4-4B7C-8E94-82BDB744DB5B}">
      <dsp:nvSpPr>
        <dsp:cNvPr id="0" name=""/>
        <dsp:cNvSpPr/>
      </dsp:nvSpPr>
      <dsp:spPr>
        <a:xfrm>
          <a:off x="68798" y="3365132"/>
          <a:ext cx="1246345" cy="1246345"/>
        </a:xfrm>
        <a:prstGeom prst="ellipse">
          <a:avLst/>
        </a:prstGeom>
        <a:solidFill>
          <a:schemeClr val="lt1">
            <a:hueOff val="0"/>
            <a:satOff val="0"/>
            <a:lumOff val="0"/>
            <a:alphaOff val="0"/>
          </a:schemeClr>
        </a:solidFill>
        <a:ln w="25400" cap="flat" cmpd="sng" algn="ctr">
          <a:solidFill>
            <a:srgbClr val="005C46"/>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BECBA-F60D-438E-ACDE-53D7E788B4B9}">
      <dsp:nvSpPr>
        <dsp:cNvPr id="0" name=""/>
        <dsp:cNvSpPr/>
      </dsp:nvSpPr>
      <dsp:spPr>
        <a:xfrm>
          <a:off x="-5635830" y="-862885"/>
          <a:ext cx="6711153" cy="6711153"/>
        </a:xfrm>
        <a:prstGeom prst="blockArc">
          <a:avLst>
            <a:gd name="adj1" fmla="val 18900000"/>
            <a:gd name="adj2" fmla="val 2700000"/>
            <a:gd name="adj3" fmla="val 322"/>
          </a:avLst>
        </a:prstGeom>
        <a:noFill/>
        <a:ln w="25400" cap="flat" cmpd="sng" algn="ctr">
          <a:solidFill>
            <a:srgbClr val="005C46"/>
          </a:solidFill>
          <a:prstDash val="solid"/>
        </a:ln>
        <a:effectLst/>
      </dsp:spPr>
      <dsp:style>
        <a:lnRef idx="2">
          <a:scrgbClr r="0" g="0" b="0"/>
        </a:lnRef>
        <a:fillRef idx="0">
          <a:scrgbClr r="0" g="0" b="0"/>
        </a:fillRef>
        <a:effectRef idx="0">
          <a:scrgbClr r="0" g="0" b="0"/>
        </a:effectRef>
        <a:fontRef idx="minor"/>
      </dsp:style>
    </dsp:sp>
    <dsp:sp modelId="{24DF34B5-7CE8-4F27-BBBF-E3489E1E1189}">
      <dsp:nvSpPr>
        <dsp:cNvPr id="0" name=""/>
        <dsp:cNvSpPr/>
      </dsp:nvSpPr>
      <dsp:spPr>
        <a:xfrm>
          <a:off x="691971" y="498538"/>
          <a:ext cx="8334546" cy="997076"/>
        </a:xfrm>
        <a:prstGeom prst="rect">
          <a:avLst/>
        </a:prstGeom>
        <a:solidFill>
          <a:srgbClr val="CDE1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429" tIns="60960" rIns="60960" bIns="60960" numCol="1" spcCol="1270" anchor="ctr" anchorCtr="0">
          <a:noAutofit/>
        </a:bodyPr>
        <a:lstStyle/>
        <a:p>
          <a:pPr lvl="0" algn="l" defTabSz="1066800">
            <a:lnSpc>
              <a:spcPct val="90000"/>
            </a:lnSpc>
            <a:spcBef>
              <a:spcPct val="0"/>
            </a:spcBef>
            <a:spcAft>
              <a:spcPts val="0"/>
            </a:spcAft>
          </a:pPr>
          <a:r>
            <a:rPr lang="en-US" sz="2400" b="1" kern="1200" dirty="0" smtClean="0">
              <a:solidFill>
                <a:srgbClr val="002060"/>
              </a:solidFill>
              <a:latin typeface="Gadugi"/>
            </a:rPr>
            <a:t>SBA Assessment and the SME Policy Index </a:t>
          </a:r>
          <a:endParaRPr lang="en-GB" altLang="en-US" sz="2400" b="1" kern="1200" dirty="0" smtClean="0">
            <a:solidFill>
              <a:srgbClr val="002060"/>
            </a:solidFill>
            <a:latin typeface="Gadugi"/>
          </a:endParaRPr>
        </a:p>
      </dsp:txBody>
      <dsp:txXfrm>
        <a:off x="691971" y="498538"/>
        <a:ext cx="8334546" cy="997076"/>
      </dsp:txXfrm>
    </dsp:sp>
    <dsp:sp modelId="{7CCCF3F1-9BAC-48B7-9A87-FFD0CE112CDC}">
      <dsp:nvSpPr>
        <dsp:cNvPr id="0" name=""/>
        <dsp:cNvSpPr/>
      </dsp:nvSpPr>
      <dsp:spPr>
        <a:xfrm>
          <a:off x="68798" y="373903"/>
          <a:ext cx="1246345" cy="1246345"/>
        </a:xfrm>
        <a:prstGeom prst="ellipse">
          <a:avLst/>
        </a:prstGeom>
        <a:solidFill>
          <a:schemeClr val="bg1"/>
        </a:solidFill>
        <a:ln w="25400" cap="flat" cmpd="sng" algn="ctr">
          <a:solidFill>
            <a:srgbClr val="005C46"/>
          </a:solidFill>
          <a:prstDash val="solid"/>
        </a:ln>
        <a:effectLst/>
      </dsp:spPr>
      <dsp:style>
        <a:lnRef idx="2">
          <a:scrgbClr r="0" g="0" b="0"/>
        </a:lnRef>
        <a:fillRef idx="1">
          <a:scrgbClr r="0" g="0" b="0"/>
        </a:fillRef>
        <a:effectRef idx="0">
          <a:scrgbClr r="0" g="0" b="0"/>
        </a:effectRef>
        <a:fontRef idx="minor"/>
      </dsp:style>
    </dsp:sp>
    <dsp:sp modelId="{D5F55279-DDEE-4397-8EF0-9E7F039F258E}">
      <dsp:nvSpPr>
        <dsp:cNvPr id="0" name=""/>
        <dsp:cNvSpPr/>
      </dsp:nvSpPr>
      <dsp:spPr>
        <a:xfrm>
          <a:off x="1054408" y="1994152"/>
          <a:ext cx="7972109" cy="997076"/>
        </a:xfrm>
        <a:prstGeom prst="rect">
          <a:avLst/>
        </a:prstGeom>
        <a:solidFill>
          <a:srgbClr val="CDE1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429" tIns="60960" rIns="60960" bIns="60960" numCol="1" spcCol="1270" anchor="ctr" anchorCtr="0">
          <a:noAutofit/>
        </a:bodyPr>
        <a:lstStyle/>
        <a:p>
          <a:pPr lvl="0" algn="l" defTabSz="1066800">
            <a:lnSpc>
              <a:spcPct val="90000"/>
            </a:lnSpc>
            <a:spcBef>
              <a:spcPct val="0"/>
            </a:spcBef>
            <a:spcAft>
              <a:spcPct val="35000"/>
            </a:spcAft>
          </a:pPr>
          <a:r>
            <a:rPr lang="en-GB" altLang="en-US" sz="2400" b="1" kern="1200" dirty="0" smtClean="0">
              <a:solidFill>
                <a:srgbClr val="002060"/>
              </a:solidFill>
              <a:latin typeface="Gadugi"/>
            </a:rPr>
            <a:t>Sixth SME Policy Index cycle – economic context and the SME sector</a:t>
          </a:r>
        </a:p>
      </dsp:txBody>
      <dsp:txXfrm>
        <a:off x="1054408" y="1994152"/>
        <a:ext cx="7972109" cy="997076"/>
      </dsp:txXfrm>
    </dsp:sp>
    <dsp:sp modelId="{4F80C4E0-EE96-44D0-8E97-A9F0004ECDE0}">
      <dsp:nvSpPr>
        <dsp:cNvPr id="0" name=""/>
        <dsp:cNvSpPr/>
      </dsp:nvSpPr>
      <dsp:spPr>
        <a:xfrm>
          <a:off x="431235" y="1869518"/>
          <a:ext cx="1246345" cy="1246345"/>
        </a:xfrm>
        <a:prstGeom prst="ellipse">
          <a:avLst/>
        </a:prstGeom>
        <a:solidFill>
          <a:srgbClr val="009983"/>
        </a:solidFill>
        <a:ln w="25400" cap="flat" cmpd="sng" algn="ctr">
          <a:solidFill>
            <a:srgbClr val="008163"/>
          </a:solidFill>
          <a:prstDash val="solid"/>
        </a:ln>
        <a:effectLst/>
      </dsp:spPr>
      <dsp:style>
        <a:lnRef idx="2">
          <a:scrgbClr r="0" g="0" b="0"/>
        </a:lnRef>
        <a:fillRef idx="1">
          <a:scrgbClr r="0" g="0" b="0"/>
        </a:fillRef>
        <a:effectRef idx="0">
          <a:scrgbClr r="0" g="0" b="0"/>
        </a:effectRef>
        <a:fontRef idx="minor"/>
      </dsp:style>
    </dsp:sp>
    <dsp:sp modelId="{DD2C2757-DF28-478A-80D4-F71048513DBA}">
      <dsp:nvSpPr>
        <dsp:cNvPr id="0" name=""/>
        <dsp:cNvSpPr/>
      </dsp:nvSpPr>
      <dsp:spPr>
        <a:xfrm>
          <a:off x="691971" y="3489767"/>
          <a:ext cx="8334546" cy="997076"/>
        </a:xfrm>
        <a:prstGeom prst="rect">
          <a:avLst/>
        </a:prstGeom>
        <a:solidFill>
          <a:srgbClr val="CDE1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429" tIns="60960" rIns="60960" bIns="60960" numCol="1" spcCol="1270" anchor="ctr" anchorCtr="0">
          <a:noAutofit/>
        </a:bodyPr>
        <a:lstStyle/>
        <a:p>
          <a:pPr lvl="0" algn="l" defTabSz="1066800">
            <a:lnSpc>
              <a:spcPct val="90000"/>
            </a:lnSpc>
            <a:spcBef>
              <a:spcPct val="0"/>
            </a:spcBef>
            <a:spcAft>
              <a:spcPct val="35000"/>
            </a:spcAft>
          </a:pPr>
          <a:r>
            <a:rPr lang="en-GB" altLang="en-US" sz="2400" b="1" kern="1200" dirty="0" smtClean="0">
              <a:solidFill>
                <a:srgbClr val="002060"/>
              </a:solidFill>
              <a:latin typeface="Gadugi"/>
            </a:rPr>
            <a:t>SME Policy Index: Western Balkans and Turkey 2022 – assessment results </a:t>
          </a:r>
        </a:p>
      </dsp:txBody>
      <dsp:txXfrm>
        <a:off x="691971" y="3489767"/>
        <a:ext cx="8334546" cy="997076"/>
      </dsp:txXfrm>
    </dsp:sp>
    <dsp:sp modelId="{203499E0-70F4-4B7C-8E94-82BDB744DB5B}">
      <dsp:nvSpPr>
        <dsp:cNvPr id="0" name=""/>
        <dsp:cNvSpPr/>
      </dsp:nvSpPr>
      <dsp:spPr>
        <a:xfrm>
          <a:off x="68798" y="3365132"/>
          <a:ext cx="1246345" cy="1246345"/>
        </a:xfrm>
        <a:prstGeom prst="ellipse">
          <a:avLst/>
        </a:prstGeom>
        <a:solidFill>
          <a:schemeClr val="lt1">
            <a:hueOff val="0"/>
            <a:satOff val="0"/>
            <a:lumOff val="0"/>
            <a:alphaOff val="0"/>
          </a:schemeClr>
        </a:solidFill>
        <a:ln w="25400" cap="flat" cmpd="sng" algn="ctr">
          <a:solidFill>
            <a:srgbClr val="005C46"/>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A1612-314C-4426-BF76-865EE7061B51}">
      <dsp:nvSpPr>
        <dsp:cNvPr id="0" name=""/>
        <dsp:cNvSpPr/>
      </dsp:nvSpPr>
      <dsp:spPr>
        <a:xfrm>
          <a:off x="2537573" y="866862"/>
          <a:ext cx="1258032" cy="1114255"/>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50000"/>
              <a:hueOff val="267556"/>
              <a:satOff val="-4269"/>
              <a:lumOff val="411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36000" rIns="34290" bIns="34290" numCol="1" spcCol="1270" anchor="t" anchorCtr="0">
          <a:noAutofit/>
        </a:bodyPr>
        <a:lstStyle/>
        <a:p>
          <a:pPr marL="57150" lvl="1" indent="-57150" algn="r" defTabSz="400050">
            <a:lnSpc>
              <a:spcPct val="90000"/>
            </a:lnSpc>
            <a:spcBef>
              <a:spcPct val="0"/>
            </a:spcBef>
            <a:spcAft>
              <a:spcPct val="15000"/>
            </a:spcAft>
            <a:buChar char="••"/>
          </a:pPr>
          <a:r>
            <a:rPr lang="en-GB" sz="900" b="0" kern="1200" dirty="0" smtClean="0"/>
            <a:t>Income/  corporate</a:t>
          </a:r>
          <a:r>
            <a:rPr lang="en-GB" sz="900" b="0" kern="1200" baseline="0" dirty="0" smtClean="0"/>
            <a:t> tax</a:t>
          </a:r>
          <a:endParaRPr lang="en-US" sz="900" b="1" kern="1200" dirty="0"/>
        </a:p>
        <a:p>
          <a:pPr marL="57150" lvl="1" indent="-57150" algn="r" defTabSz="400050">
            <a:lnSpc>
              <a:spcPct val="90000"/>
            </a:lnSpc>
            <a:spcBef>
              <a:spcPct val="0"/>
            </a:spcBef>
            <a:spcAft>
              <a:spcPct val="15000"/>
            </a:spcAft>
            <a:buChar char="••"/>
          </a:pPr>
          <a:r>
            <a:rPr lang="en-GB" sz="900" b="0" kern="1200" baseline="0" dirty="0" smtClean="0"/>
            <a:t>VAT</a:t>
          </a:r>
        </a:p>
        <a:p>
          <a:pPr marL="57150" lvl="1" indent="-57150" algn="r" defTabSz="400050">
            <a:lnSpc>
              <a:spcPct val="90000"/>
            </a:lnSpc>
            <a:spcBef>
              <a:spcPct val="0"/>
            </a:spcBef>
            <a:spcAft>
              <a:spcPct val="15000"/>
            </a:spcAft>
            <a:buChar char="••"/>
          </a:pPr>
          <a:r>
            <a:rPr lang="en-GB" sz="900" b="0" kern="1200" baseline="0" dirty="0" smtClean="0"/>
            <a:t>Social security and pension contributions</a:t>
          </a:r>
        </a:p>
        <a:p>
          <a:pPr marL="57150" lvl="1" indent="-57150" algn="r" defTabSz="400050">
            <a:lnSpc>
              <a:spcPct val="90000"/>
            </a:lnSpc>
            <a:spcBef>
              <a:spcPct val="0"/>
            </a:spcBef>
            <a:spcAft>
              <a:spcPct val="15000"/>
            </a:spcAft>
            <a:buChar char="••"/>
          </a:pPr>
          <a:r>
            <a:rPr lang="en-GB" sz="900" b="0" kern="1200" baseline="0" dirty="0" smtClean="0"/>
            <a:t>Rent/utilities/  local tax</a:t>
          </a:r>
          <a:endParaRPr lang="en-GB" sz="900" b="0" kern="1200" dirty="0"/>
        </a:p>
      </dsp:txBody>
      <dsp:txXfrm>
        <a:off x="2939460" y="891339"/>
        <a:ext cx="831668" cy="786737"/>
      </dsp:txXfrm>
    </dsp:sp>
    <dsp:sp modelId="{5C846F4B-F542-48CF-8673-3CA14F2DDC49}">
      <dsp:nvSpPr>
        <dsp:cNvPr id="0" name=""/>
        <dsp:cNvSpPr/>
      </dsp:nvSpPr>
      <dsp:spPr>
        <a:xfrm>
          <a:off x="1015628" y="866163"/>
          <a:ext cx="1230211" cy="1089620"/>
        </a:xfrm>
        <a:prstGeom prst="roundRect">
          <a:avLst>
            <a:gd name="adj" fmla="val 10000"/>
          </a:avLst>
        </a:prstGeom>
        <a:solidFill>
          <a:schemeClr val="lt1">
            <a:alpha val="90000"/>
            <a:hueOff val="0"/>
            <a:satOff val="0"/>
            <a:lumOff val="0"/>
            <a:alphaOff val="0"/>
          </a:schemeClr>
        </a:solidFill>
        <a:ln w="25400" cap="flat" cmpd="sng" algn="ctr">
          <a:solidFill>
            <a:srgbClr val="94BEA7"/>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57150" algn="l" defTabSz="400050">
            <a:lnSpc>
              <a:spcPct val="90000"/>
            </a:lnSpc>
            <a:spcBef>
              <a:spcPct val="0"/>
            </a:spcBef>
            <a:spcAft>
              <a:spcPct val="15000"/>
            </a:spcAft>
            <a:buChar char="••"/>
          </a:pPr>
          <a:r>
            <a:rPr lang="en-GB" sz="900" b="0" kern="1200" dirty="0" smtClean="0"/>
            <a:t>Loan guarantee</a:t>
          </a:r>
          <a:endParaRPr lang="en-US" sz="900" b="1" kern="1200" dirty="0"/>
        </a:p>
        <a:p>
          <a:pPr marL="57150" lvl="1" indent="-57150" algn="l" defTabSz="400050">
            <a:lnSpc>
              <a:spcPct val="90000"/>
            </a:lnSpc>
            <a:spcBef>
              <a:spcPct val="0"/>
            </a:spcBef>
            <a:spcAft>
              <a:spcPct val="15000"/>
            </a:spcAft>
            <a:buChar char="••"/>
          </a:pPr>
          <a:r>
            <a:rPr lang="en-GB" sz="900" b="0" kern="1200" dirty="0" smtClean="0"/>
            <a:t>Direct</a:t>
          </a:r>
          <a:r>
            <a:rPr lang="en-GB" sz="900" b="0" kern="1200" baseline="0" dirty="0" smtClean="0"/>
            <a:t> lending</a:t>
          </a:r>
        </a:p>
        <a:p>
          <a:pPr marL="57150" lvl="1" indent="-57150" algn="l" defTabSz="400050">
            <a:lnSpc>
              <a:spcPct val="90000"/>
            </a:lnSpc>
            <a:spcBef>
              <a:spcPct val="0"/>
            </a:spcBef>
            <a:spcAft>
              <a:spcPct val="15000"/>
            </a:spcAft>
            <a:buChar char="••"/>
          </a:pPr>
          <a:r>
            <a:rPr lang="en-GB" sz="900" b="0" kern="1200" baseline="0" dirty="0" smtClean="0"/>
            <a:t>Grants and subsidies</a:t>
          </a:r>
          <a:endParaRPr lang="en-GB" sz="900" b="0" kern="1200" dirty="0"/>
        </a:p>
      </dsp:txBody>
      <dsp:txXfrm>
        <a:off x="1039563" y="890098"/>
        <a:ext cx="813278" cy="769345"/>
      </dsp:txXfrm>
    </dsp:sp>
    <dsp:sp modelId="{9C7BBA14-F971-4349-BADB-8A2F5677574B}">
      <dsp:nvSpPr>
        <dsp:cNvPr id="0" name=""/>
        <dsp:cNvSpPr/>
      </dsp:nvSpPr>
      <dsp:spPr>
        <a:xfrm>
          <a:off x="1032602" y="1812148"/>
          <a:ext cx="1355608" cy="519336"/>
        </a:xfrm>
        <a:prstGeom prst="pieWedge">
          <a:avLst/>
        </a:prstGeom>
        <a:solidFill>
          <a:srgbClr val="94BE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r" defTabSz="488950">
            <a:lnSpc>
              <a:spcPct val="90000"/>
            </a:lnSpc>
            <a:spcBef>
              <a:spcPct val="0"/>
            </a:spcBef>
            <a:spcAft>
              <a:spcPct val="35000"/>
            </a:spcAft>
          </a:pPr>
          <a:r>
            <a:rPr lang="en-GB" sz="1100" b="0" kern="1200" dirty="0" smtClean="0">
              <a:latin typeface="Gadugi" panose="020B0502040204020203" pitchFamily="34" charset="0"/>
              <a:ea typeface="Gadugi" panose="020B0502040204020203" pitchFamily="34" charset="0"/>
            </a:rPr>
            <a:t>Financial instruments</a:t>
          </a:r>
          <a:r>
            <a:rPr lang="en-GB" sz="1100" b="0" kern="1200" baseline="0" dirty="0" smtClean="0">
              <a:latin typeface="Gadugi" panose="020B0502040204020203" pitchFamily="34" charset="0"/>
              <a:ea typeface="Gadugi" panose="020B0502040204020203" pitchFamily="34" charset="0"/>
            </a:rPr>
            <a:t> </a:t>
          </a:r>
          <a:endParaRPr lang="en-US" sz="1100" kern="1200" dirty="0">
            <a:latin typeface="Gadugi" panose="020B0502040204020203" pitchFamily="34" charset="0"/>
            <a:ea typeface="Gadugi" panose="020B0502040204020203" pitchFamily="34" charset="0"/>
          </a:endParaRPr>
        </a:p>
      </dsp:txBody>
      <dsp:txXfrm>
        <a:off x="1429650" y="1964258"/>
        <a:ext cx="958560" cy="367226"/>
      </dsp:txXfrm>
    </dsp:sp>
    <dsp:sp modelId="{35D075C8-D2D9-46C2-9A7E-E0E6B4679FC7}">
      <dsp:nvSpPr>
        <dsp:cNvPr id="0" name=""/>
        <dsp:cNvSpPr/>
      </dsp:nvSpPr>
      <dsp:spPr>
        <a:xfrm rot="5400000">
          <a:off x="2833420" y="1388555"/>
          <a:ext cx="512671" cy="1364165"/>
        </a:xfrm>
        <a:prstGeom prst="pieWedge">
          <a:avLst/>
        </a:prstGeom>
        <a:solidFill>
          <a:schemeClr val="accent3">
            <a:shade val="50000"/>
            <a:hueOff val="133778"/>
            <a:satOff val="-2135"/>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n-GB" sz="1100" b="0" kern="1200" dirty="0" smtClean="0">
              <a:latin typeface="Gadugi" panose="020B0502040204020203" pitchFamily="34" charset="0"/>
              <a:ea typeface="Gadugi" panose="020B0502040204020203" pitchFamily="34" charset="0"/>
            </a:rPr>
            <a:t>Deferral</a:t>
          </a:r>
          <a:r>
            <a:rPr lang="en-GB" sz="1100" b="0" kern="1200" baseline="0" dirty="0" smtClean="0">
              <a:latin typeface="Gadugi" panose="020B0502040204020203" pitchFamily="34" charset="0"/>
              <a:ea typeface="Gadugi" panose="020B0502040204020203" pitchFamily="34" charset="0"/>
            </a:rPr>
            <a:t> options</a:t>
          </a:r>
          <a:endParaRPr lang="en-US" sz="1100" b="1" kern="1200" dirty="0">
            <a:latin typeface="Gadugi" panose="020B0502040204020203" pitchFamily="34" charset="0"/>
            <a:ea typeface="Gadugi" panose="020B0502040204020203" pitchFamily="34" charset="0"/>
          </a:endParaRPr>
        </a:p>
      </dsp:txBody>
      <dsp:txXfrm rot="-5400000">
        <a:off x="2407674" y="1964460"/>
        <a:ext cx="964610" cy="362513"/>
      </dsp:txXfrm>
    </dsp:sp>
    <dsp:sp modelId="{ED6FEC9D-EB0A-4C95-8E6E-6210345C4A1C}">
      <dsp:nvSpPr>
        <dsp:cNvPr id="0" name=""/>
        <dsp:cNvSpPr/>
      </dsp:nvSpPr>
      <dsp:spPr>
        <a:xfrm rot="10800000">
          <a:off x="2602065" y="1413904"/>
          <a:ext cx="1190101" cy="1190101"/>
        </a:xfrm>
        <a:prstGeom prst="pieWedg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C01F50-DD77-4B95-AF9C-6807438C71F6}">
      <dsp:nvSpPr>
        <dsp:cNvPr id="0" name=""/>
        <dsp:cNvSpPr/>
      </dsp:nvSpPr>
      <dsp:spPr>
        <a:xfrm rot="16200000">
          <a:off x="1925618" y="1431077"/>
          <a:ext cx="52852" cy="1190101"/>
        </a:xfrm>
        <a:prstGeom prst="pieWedg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7B04FC-ADB8-4F83-927A-6F9369206C28}">
      <dsp:nvSpPr>
        <dsp:cNvPr id="0" name=""/>
        <dsp:cNvSpPr/>
      </dsp:nvSpPr>
      <dsp:spPr>
        <a:xfrm>
          <a:off x="2071361" y="1151107"/>
          <a:ext cx="410900" cy="357305"/>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41C5AB4C-F817-44CE-95C2-B8B094053C65}">
      <dsp:nvSpPr>
        <dsp:cNvPr id="0" name=""/>
        <dsp:cNvSpPr/>
      </dsp:nvSpPr>
      <dsp:spPr>
        <a:xfrm rot="10800000">
          <a:off x="2369129" y="1293652"/>
          <a:ext cx="410900" cy="357305"/>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BECBA-F60D-438E-ACDE-53D7E788B4B9}">
      <dsp:nvSpPr>
        <dsp:cNvPr id="0" name=""/>
        <dsp:cNvSpPr/>
      </dsp:nvSpPr>
      <dsp:spPr>
        <a:xfrm>
          <a:off x="-5635830" y="-862885"/>
          <a:ext cx="6711153" cy="6711153"/>
        </a:xfrm>
        <a:prstGeom prst="blockArc">
          <a:avLst>
            <a:gd name="adj1" fmla="val 18900000"/>
            <a:gd name="adj2" fmla="val 2700000"/>
            <a:gd name="adj3" fmla="val 322"/>
          </a:avLst>
        </a:prstGeom>
        <a:noFill/>
        <a:ln w="25400" cap="flat" cmpd="sng" algn="ctr">
          <a:solidFill>
            <a:srgbClr val="005C46"/>
          </a:solidFill>
          <a:prstDash val="solid"/>
        </a:ln>
        <a:effectLst/>
      </dsp:spPr>
      <dsp:style>
        <a:lnRef idx="2">
          <a:scrgbClr r="0" g="0" b="0"/>
        </a:lnRef>
        <a:fillRef idx="0">
          <a:scrgbClr r="0" g="0" b="0"/>
        </a:fillRef>
        <a:effectRef idx="0">
          <a:scrgbClr r="0" g="0" b="0"/>
        </a:effectRef>
        <a:fontRef idx="minor"/>
      </dsp:style>
    </dsp:sp>
    <dsp:sp modelId="{24DF34B5-7CE8-4F27-BBBF-E3489E1E1189}">
      <dsp:nvSpPr>
        <dsp:cNvPr id="0" name=""/>
        <dsp:cNvSpPr/>
      </dsp:nvSpPr>
      <dsp:spPr>
        <a:xfrm>
          <a:off x="691971" y="498538"/>
          <a:ext cx="8334546" cy="997076"/>
        </a:xfrm>
        <a:prstGeom prst="rect">
          <a:avLst/>
        </a:prstGeom>
        <a:solidFill>
          <a:srgbClr val="CDE1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429" tIns="60960" rIns="60960" bIns="60960" numCol="1" spcCol="1270" anchor="ctr" anchorCtr="0">
          <a:noAutofit/>
        </a:bodyPr>
        <a:lstStyle/>
        <a:p>
          <a:pPr lvl="0" algn="l" defTabSz="1066800">
            <a:lnSpc>
              <a:spcPct val="90000"/>
            </a:lnSpc>
            <a:spcBef>
              <a:spcPct val="0"/>
            </a:spcBef>
            <a:spcAft>
              <a:spcPts val="0"/>
            </a:spcAft>
          </a:pPr>
          <a:r>
            <a:rPr lang="en-US" sz="2400" b="1" kern="1200" dirty="0" smtClean="0">
              <a:solidFill>
                <a:srgbClr val="002060"/>
              </a:solidFill>
              <a:latin typeface="Gadugi"/>
            </a:rPr>
            <a:t>SBA Assessment and the SME Policy Index </a:t>
          </a:r>
          <a:endParaRPr lang="en-GB" altLang="en-US" sz="2400" b="1" kern="1200" dirty="0" smtClean="0">
            <a:solidFill>
              <a:srgbClr val="002060"/>
            </a:solidFill>
            <a:latin typeface="Gadugi"/>
          </a:endParaRPr>
        </a:p>
      </dsp:txBody>
      <dsp:txXfrm>
        <a:off x="691971" y="498538"/>
        <a:ext cx="8334546" cy="997076"/>
      </dsp:txXfrm>
    </dsp:sp>
    <dsp:sp modelId="{7CCCF3F1-9BAC-48B7-9A87-FFD0CE112CDC}">
      <dsp:nvSpPr>
        <dsp:cNvPr id="0" name=""/>
        <dsp:cNvSpPr/>
      </dsp:nvSpPr>
      <dsp:spPr>
        <a:xfrm>
          <a:off x="68798" y="373903"/>
          <a:ext cx="1246345" cy="1246345"/>
        </a:xfrm>
        <a:prstGeom prst="ellipse">
          <a:avLst/>
        </a:prstGeom>
        <a:solidFill>
          <a:schemeClr val="bg1"/>
        </a:solidFill>
        <a:ln w="25400" cap="flat" cmpd="sng" algn="ctr">
          <a:solidFill>
            <a:srgbClr val="005C46"/>
          </a:solidFill>
          <a:prstDash val="solid"/>
        </a:ln>
        <a:effectLst/>
      </dsp:spPr>
      <dsp:style>
        <a:lnRef idx="2">
          <a:scrgbClr r="0" g="0" b="0"/>
        </a:lnRef>
        <a:fillRef idx="1">
          <a:scrgbClr r="0" g="0" b="0"/>
        </a:fillRef>
        <a:effectRef idx="0">
          <a:scrgbClr r="0" g="0" b="0"/>
        </a:effectRef>
        <a:fontRef idx="minor"/>
      </dsp:style>
    </dsp:sp>
    <dsp:sp modelId="{D5F55279-DDEE-4397-8EF0-9E7F039F258E}">
      <dsp:nvSpPr>
        <dsp:cNvPr id="0" name=""/>
        <dsp:cNvSpPr/>
      </dsp:nvSpPr>
      <dsp:spPr>
        <a:xfrm>
          <a:off x="1054408" y="1994152"/>
          <a:ext cx="7972109" cy="997076"/>
        </a:xfrm>
        <a:prstGeom prst="rect">
          <a:avLst/>
        </a:prstGeom>
        <a:solidFill>
          <a:srgbClr val="CDE1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429" tIns="60960" rIns="60960" bIns="60960" numCol="1" spcCol="1270" anchor="ctr" anchorCtr="0">
          <a:noAutofit/>
        </a:bodyPr>
        <a:lstStyle/>
        <a:p>
          <a:pPr lvl="0" algn="l" defTabSz="1066800">
            <a:lnSpc>
              <a:spcPct val="90000"/>
            </a:lnSpc>
            <a:spcBef>
              <a:spcPct val="0"/>
            </a:spcBef>
            <a:spcAft>
              <a:spcPct val="35000"/>
            </a:spcAft>
          </a:pPr>
          <a:r>
            <a:rPr lang="en-GB" altLang="en-US" sz="2400" b="1" kern="1200" dirty="0" smtClean="0">
              <a:solidFill>
                <a:srgbClr val="002060"/>
              </a:solidFill>
              <a:latin typeface="Gadugi"/>
            </a:rPr>
            <a:t>Sixth SME Policy Index cycle – economic context and the SME sector</a:t>
          </a:r>
        </a:p>
      </dsp:txBody>
      <dsp:txXfrm>
        <a:off x="1054408" y="1994152"/>
        <a:ext cx="7972109" cy="997076"/>
      </dsp:txXfrm>
    </dsp:sp>
    <dsp:sp modelId="{4F80C4E0-EE96-44D0-8E97-A9F0004ECDE0}">
      <dsp:nvSpPr>
        <dsp:cNvPr id="0" name=""/>
        <dsp:cNvSpPr/>
      </dsp:nvSpPr>
      <dsp:spPr>
        <a:xfrm>
          <a:off x="431235" y="1869518"/>
          <a:ext cx="1246345" cy="1246345"/>
        </a:xfrm>
        <a:prstGeom prst="ellipse">
          <a:avLst/>
        </a:prstGeom>
        <a:solidFill>
          <a:schemeClr val="bg1"/>
        </a:solidFill>
        <a:ln w="25400" cap="flat" cmpd="sng" algn="ctr">
          <a:solidFill>
            <a:srgbClr val="008163"/>
          </a:solidFill>
          <a:prstDash val="solid"/>
        </a:ln>
        <a:effectLst/>
      </dsp:spPr>
      <dsp:style>
        <a:lnRef idx="2">
          <a:scrgbClr r="0" g="0" b="0"/>
        </a:lnRef>
        <a:fillRef idx="1">
          <a:scrgbClr r="0" g="0" b="0"/>
        </a:fillRef>
        <a:effectRef idx="0">
          <a:scrgbClr r="0" g="0" b="0"/>
        </a:effectRef>
        <a:fontRef idx="minor"/>
      </dsp:style>
    </dsp:sp>
    <dsp:sp modelId="{DD2C2757-DF28-478A-80D4-F71048513DBA}">
      <dsp:nvSpPr>
        <dsp:cNvPr id="0" name=""/>
        <dsp:cNvSpPr/>
      </dsp:nvSpPr>
      <dsp:spPr>
        <a:xfrm>
          <a:off x="691971" y="3489767"/>
          <a:ext cx="8334546" cy="997076"/>
        </a:xfrm>
        <a:prstGeom prst="rect">
          <a:avLst/>
        </a:prstGeom>
        <a:solidFill>
          <a:srgbClr val="CDE1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1429" tIns="60960" rIns="60960" bIns="60960" numCol="1" spcCol="1270" anchor="ctr" anchorCtr="0">
          <a:noAutofit/>
        </a:bodyPr>
        <a:lstStyle/>
        <a:p>
          <a:pPr lvl="0" algn="l" defTabSz="1066800">
            <a:lnSpc>
              <a:spcPct val="90000"/>
            </a:lnSpc>
            <a:spcBef>
              <a:spcPct val="0"/>
            </a:spcBef>
            <a:spcAft>
              <a:spcPct val="35000"/>
            </a:spcAft>
          </a:pPr>
          <a:r>
            <a:rPr lang="en-GB" altLang="en-US" sz="2400" b="1" kern="1200" dirty="0" smtClean="0">
              <a:solidFill>
                <a:srgbClr val="002060"/>
              </a:solidFill>
              <a:latin typeface="Gadugi"/>
            </a:rPr>
            <a:t>SME Policy Index: Western Balkans and Turkey 2022 – assessment results </a:t>
          </a:r>
        </a:p>
      </dsp:txBody>
      <dsp:txXfrm>
        <a:off x="691971" y="3489767"/>
        <a:ext cx="8334546" cy="997076"/>
      </dsp:txXfrm>
    </dsp:sp>
    <dsp:sp modelId="{203499E0-70F4-4B7C-8E94-82BDB744DB5B}">
      <dsp:nvSpPr>
        <dsp:cNvPr id="0" name=""/>
        <dsp:cNvSpPr/>
      </dsp:nvSpPr>
      <dsp:spPr>
        <a:xfrm>
          <a:off x="68798" y="3365132"/>
          <a:ext cx="1246345" cy="1246345"/>
        </a:xfrm>
        <a:prstGeom prst="ellipse">
          <a:avLst/>
        </a:prstGeom>
        <a:solidFill>
          <a:srgbClr val="009983"/>
        </a:solidFill>
        <a:ln w="25400" cap="flat" cmpd="sng" algn="ctr">
          <a:solidFill>
            <a:srgbClr val="005C46"/>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0.05574</cdr:x>
      <cdr:y>0.46985</cdr:y>
    </cdr:from>
    <cdr:to>
      <cdr:x>0.15295</cdr:x>
      <cdr:y>0.7793</cdr:y>
    </cdr:to>
    <cdr:sp macro="" textlink="">
      <cdr:nvSpPr>
        <cdr:cNvPr id="2" name="TextBox 1"/>
        <cdr:cNvSpPr txBox="1"/>
      </cdr:nvSpPr>
      <cdr:spPr>
        <a:xfrm xmlns:a="http://schemas.openxmlformats.org/drawingml/2006/main">
          <a:off x="273050" y="1311276"/>
          <a:ext cx="476250" cy="863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b="1" dirty="0">
              <a:solidFill>
                <a:srgbClr val="70AD47"/>
              </a:solidFill>
            </a:rPr>
            <a:t>+12.3%</a:t>
          </a:r>
        </a:p>
      </cdr:txBody>
    </cdr:sp>
  </cdr:relSizeAnchor>
  <cdr:relSizeAnchor xmlns:cdr="http://schemas.openxmlformats.org/drawingml/2006/chartDrawing">
    <cdr:from>
      <cdr:x>0.16102</cdr:x>
      <cdr:y>0.53886</cdr:y>
    </cdr:from>
    <cdr:to>
      <cdr:x>0.28545</cdr:x>
      <cdr:y>0.67823</cdr:y>
    </cdr:to>
    <cdr:sp macro="" textlink="">
      <cdr:nvSpPr>
        <cdr:cNvPr id="3" name="TextBox 2"/>
        <cdr:cNvSpPr txBox="1"/>
      </cdr:nvSpPr>
      <cdr:spPr>
        <a:xfrm xmlns:a="http://schemas.openxmlformats.org/drawingml/2006/main">
          <a:off x="974657" y="1170460"/>
          <a:ext cx="753166" cy="3027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dirty="0">
              <a:solidFill>
                <a:srgbClr val="70AD47"/>
              </a:solidFill>
            </a:rPr>
            <a:t>+14.1%</a:t>
          </a:r>
        </a:p>
      </cdr:txBody>
    </cdr:sp>
  </cdr:relSizeAnchor>
  <cdr:relSizeAnchor xmlns:cdr="http://schemas.openxmlformats.org/drawingml/2006/chartDrawing">
    <cdr:from>
      <cdr:x>0.29942</cdr:x>
      <cdr:y>0.41752</cdr:y>
    </cdr:from>
    <cdr:to>
      <cdr:x>0.38367</cdr:x>
      <cdr:y>0.49943</cdr:y>
    </cdr:to>
    <cdr:sp macro="" textlink="">
      <cdr:nvSpPr>
        <cdr:cNvPr id="4" name="TextBox 3"/>
        <cdr:cNvSpPr txBox="1"/>
      </cdr:nvSpPr>
      <cdr:spPr>
        <a:xfrm xmlns:a="http://schemas.openxmlformats.org/drawingml/2006/main">
          <a:off x="1466850" y="1165226"/>
          <a:ext cx="41275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0.25735</cdr:x>
      <cdr:y>0.41487</cdr:y>
    </cdr:from>
    <cdr:to>
      <cdr:x>0.39863</cdr:x>
      <cdr:y>0.4945</cdr:y>
    </cdr:to>
    <cdr:sp macro="" textlink="">
      <cdr:nvSpPr>
        <cdr:cNvPr id="5" name="TextBox 4"/>
        <cdr:cNvSpPr txBox="1"/>
      </cdr:nvSpPr>
      <cdr:spPr>
        <a:xfrm xmlns:a="http://schemas.openxmlformats.org/drawingml/2006/main">
          <a:off x="1557740" y="901147"/>
          <a:ext cx="855159" cy="1729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dirty="0">
              <a:solidFill>
                <a:srgbClr val="70AD47"/>
              </a:solidFill>
            </a:rPr>
            <a:t>+17.7%</a:t>
          </a:r>
        </a:p>
      </cdr:txBody>
    </cdr:sp>
  </cdr:relSizeAnchor>
  <cdr:relSizeAnchor xmlns:cdr="http://schemas.openxmlformats.org/drawingml/2006/chartDrawing">
    <cdr:from>
      <cdr:x>0.36656</cdr:x>
      <cdr:y>0.35088</cdr:y>
    </cdr:from>
    <cdr:to>
      <cdr:x>0.48192</cdr:x>
      <cdr:y>0.46768</cdr:y>
    </cdr:to>
    <cdr:sp macro="" textlink="">
      <cdr:nvSpPr>
        <cdr:cNvPr id="6" name="TextBox 5"/>
        <cdr:cNvSpPr txBox="1"/>
      </cdr:nvSpPr>
      <cdr:spPr>
        <a:xfrm xmlns:a="http://schemas.openxmlformats.org/drawingml/2006/main">
          <a:off x="2218758" y="762150"/>
          <a:ext cx="698266" cy="2537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dirty="0">
              <a:solidFill>
                <a:srgbClr val="70AD47"/>
              </a:solidFill>
            </a:rPr>
            <a:t>+4.9%</a:t>
          </a:r>
        </a:p>
      </cdr:txBody>
    </cdr:sp>
  </cdr:relSizeAnchor>
  <cdr:relSizeAnchor xmlns:cdr="http://schemas.openxmlformats.org/drawingml/2006/chartDrawing">
    <cdr:from>
      <cdr:x>0.45774</cdr:x>
      <cdr:y>0.03884</cdr:y>
    </cdr:from>
    <cdr:to>
      <cdr:x>0.59514</cdr:x>
      <cdr:y>0.1344</cdr:y>
    </cdr:to>
    <cdr:sp macro="" textlink="">
      <cdr:nvSpPr>
        <cdr:cNvPr id="7" name="TextBox 6"/>
        <cdr:cNvSpPr txBox="1"/>
      </cdr:nvSpPr>
      <cdr:spPr>
        <a:xfrm xmlns:a="http://schemas.openxmlformats.org/drawingml/2006/main">
          <a:off x="2770695" y="84372"/>
          <a:ext cx="831673" cy="2075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dirty="0">
              <a:solidFill>
                <a:srgbClr val="70AD47"/>
              </a:solidFill>
            </a:rPr>
            <a:t>+22.8%</a:t>
          </a:r>
        </a:p>
      </cdr:txBody>
    </cdr:sp>
  </cdr:relSizeAnchor>
  <cdr:relSizeAnchor xmlns:cdr="http://schemas.openxmlformats.org/drawingml/2006/chartDrawing">
    <cdr:from>
      <cdr:x>0.56558</cdr:x>
      <cdr:y>0.03861</cdr:y>
    </cdr:from>
    <cdr:to>
      <cdr:x>0.74315</cdr:x>
      <cdr:y>0.12508</cdr:y>
    </cdr:to>
    <cdr:sp macro="" textlink="">
      <cdr:nvSpPr>
        <cdr:cNvPr id="8" name="TextBox 7"/>
        <cdr:cNvSpPr txBox="1"/>
      </cdr:nvSpPr>
      <cdr:spPr>
        <a:xfrm xmlns:a="http://schemas.openxmlformats.org/drawingml/2006/main">
          <a:off x="3423431" y="83859"/>
          <a:ext cx="1074820" cy="1878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dirty="0">
              <a:solidFill>
                <a:srgbClr val="70AD47"/>
              </a:solidFill>
            </a:rPr>
            <a:t>+14.7%</a:t>
          </a:r>
        </a:p>
      </cdr:txBody>
    </cdr:sp>
  </cdr:relSizeAnchor>
  <cdr:relSizeAnchor xmlns:cdr="http://schemas.openxmlformats.org/drawingml/2006/chartDrawing">
    <cdr:from>
      <cdr:x>0.66899</cdr:x>
      <cdr:y>0.23688</cdr:y>
    </cdr:from>
    <cdr:to>
      <cdr:x>0.84656</cdr:x>
      <cdr:y>0.32333</cdr:y>
    </cdr:to>
    <cdr:sp macro="" textlink="">
      <cdr:nvSpPr>
        <cdr:cNvPr id="9" name="TextBox 1"/>
        <cdr:cNvSpPr txBox="1"/>
      </cdr:nvSpPr>
      <cdr:spPr>
        <a:xfrm xmlns:a="http://schemas.openxmlformats.org/drawingml/2006/main">
          <a:off x="4049323" y="514521"/>
          <a:ext cx="1074820" cy="1878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solidFill>
                <a:srgbClr val="70AD47"/>
              </a:solidFill>
            </a:rPr>
            <a:t>+2.1%</a:t>
          </a:r>
        </a:p>
      </cdr:txBody>
    </cdr:sp>
  </cdr:relSizeAnchor>
  <cdr:relSizeAnchor xmlns:cdr="http://schemas.openxmlformats.org/drawingml/2006/chartDrawing">
    <cdr:from>
      <cdr:x>0.76323</cdr:x>
      <cdr:y>0.3027</cdr:y>
    </cdr:from>
    <cdr:to>
      <cdr:x>0.90063</cdr:x>
      <cdr:y>0.39826</cdr:y>
    </cdr:to>
    <cdr:sp macro="" textlink="">
      <cdr:nvSpPr>
        <cdr:cNvPr id="10" name="TextBox 1"/>
        <cdr:cNvSpPr txBox="1"/>
      </cdr:nvSpPr>
      <cdr:spPr>
        <a:xfrm xmlns:a="http://schemas.openxmlformats.org/drawingml/2006/main">
          <a:off x="4619784" y="657501"/>
          <a:ext cx="831673" cy="2075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solidFill>
                <a:srgbClr val="70AD47"/>
              </a:solidFill>
            </a:rPr>
            <a:t>+13.1%</a:t>
          </a:r>
        </a:p>
      </cdr:txBody>
    </cdr:sp>
  </cdr:relSizeAnchor>
</c:userShapes>
</file>

<file path=ppt/drawings/drawing2.xml><?xml version="1.0" encoding="utf-8"?>
<c:userShapes xmlns:c="http://schemas.openxmlformats.org/drawingml/2006/chart">
  <cdr:relSizeAnchor xmlns:cdr="http://schemas.openxmlformats.org/drawingml/2006/chartDrawing">
    <cdr:from>
      <cdr:x>0.67763</cdr:x>
      <cdr:y>0.27577</cdr:y>
    </cdr:from>
    <cdr:to>
      <cdr:x>0.93164</cdr:x>
      <cdr:y>0.35808</cdr:y>
    </cdr:to>
    <cdr:sp macro="" textlink="">
      <cdr:nvSpPr>
        <cdr:cNvPr id="2" name="Rectangle 1"/>
        <cdr:cNvSpPr/>
      </cdr:nvSpPr>
      <cdr:spPr>
        <a:xfrm xmlns:a="http://schemas.openxmlformats.org/drawingml/2006/main">
          <a:off x="5035740" y="1212014"/>
          <a:ext cx="1887662" cy="361770"/>
        </a:xfrm>
        <a:prstGeom xmlns:a="http://schemas.openxmlformats.org/drawingml/2006/main" prst="rect">
          <a:avLst/>
        </a:prstGeom>
        <a:noFill xmlns:a="http://schemas.openxmlformats.org/drawingml/2006/main"/>
        <a:ln xmlns:a="http://schemas.openxmlformats.org/drawingml/2006/main" w="19050">
          <a:noFill/>
        </a:ln>
      </cdr:spPr>
      <cdr:style>
        <a:lnRef xmlns:a="http://schemas.openxmlformats.org/drawingml/2006/main" idx="2">
          <a:schemeClr val="accent5"/>
        </a:lnRef>
        <a:fillRef xmlns:a="http://schemas.openxmlformats.org/drawingml/2006/main" idx="1">
          <a:schemeClr val="lt1"/>
        </a:fillRef>
        <a:effectRef xmlns:a="http://schemas.openxmlformats.org/drawingml/2006/main" idx="0">
          <a:schemeClr val="accent5"/>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3854940" y="0"/>
            <a:ext cx="2949099" cy="497205"/>
          </a:xfrm>
          <a:prstGeom prst="rect">
            <a:avLst/>
          </a:prstGeom>
        </p:spPr>
        <p:txBody>
          <a:bodyPr vert="horz" lIns="91430" tIns="45715" rIns="91430" bIns="45715" rtlCol="0"/>
          <a:lstStyle>
            <a:lvl1pPr algn="r">
              <a:defRPr sz="1200"/>
            </a:lvl1pPr>
          </a:lstStyle>
          <a:p>
            <a:fld id="{7CC13395-76B9-714F-B8ED-309C1B062E4A}" type="datetimeFigureOut">
              <a:rPr lang="en-US" smtClean="0"/>
              <a:t>8/9/2022</a:t>
            </a:fld>
            <a:endParaRPr lang="en-US"/>
          </a:p>
        </p:txBody>
      </p:sp>
      <p:sp>
        <p:nvSpPr>
          <p:cNvPr id="4" name="Footer Placeholder 3"/>
          <p:cNvSpPr>
            <a:spLocks noGrp="1"/>
          </p:cNvSpPr>
          <p:nvPr>
            <p:ph type="ftr" sz="quarter" idx="2"/>
          </p:nvPr>
        </p:nvSpPr>
        <p:spPr>
          <a:xfrm>
            <a:off x="1" y="9445169"/>
            <a:ext cx="2949099" cy="49720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54940" y="9445169"/>
            <a:ext cx="2949099" cy="497205"/>
          </a:xfrm>
          <a:prstGeom prst="rect">
            <a:avLst/>
          </a:prstGeom>
        </p:spPr>
        <p:txBody>
          <a:bodyPr vert="horz" lIns="91430" tIns="45715" rIns="91430" bIns="45715" rtlCol="0" anchor="b"/>
          <a:lstStyle>
            <a:lvl1pPr algn="r">
              <a:defRPr sz="1200"/>
            </a:lvl1pPr>
          </a:lstStyle>
          <a:p>
            <a:fld id="{F4597D1E-506A-1D4E-9CF0-D08FC0E6CADA}" type="slidenum">
              <a:rPr lang="en-US" smtClean="0"/>
              <a:t>‹#›</a:t>
            </a:fld>
            <a:endParaRPr lang="en-US"/>
          </a:p>
        </p:txBody>
      </p:sp>
    </p:spTree>
    <p:extLst>
      <p:ext uri="{BB962C8B-B14F-4D97-AF65-F5344CB8AC3E}">
        <p14:creationId xmlns:p14="http://schemas.microsoft.com/office/powerpoint/2010/main" val="1124084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54940" y="0"/>
            <a:ext cx="2949099" cy="497205"/>
          </a:xfrm>
          <a:prstGeom prst="rect">
            <a:avLst/>
          </a:prstGeom>
        </p:spPr>
        <p:txBody>
          <a:bodyPr vert="horz" lIns="91430" tIns="45715" rIns="91430" bIns="45715" rtlCol="0"/>
          <a:lstStyle>
            <a:lvl1pPr algn="r">
              <a:defRPr sz="1200"/>
            </a:lvl1pPr>
          </a:lstStyle>
          <a:p>
            <a:fld id="{996D8320-DB53-AA41-88EE-5FBA8238873F}" type="datetimeFigureOut">
              <a:rPr lang="en-US" smtClean="0"/>
              <a:t>8/9/2022</a:t>
            </a:fld>
            <a:endParaRPr lang="en-US"/>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1430" tIns="45715" rIns="91430" bIns="4571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45169"/>
            <a:ext cx="2949099" cy="497205"/>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4940" y="9445169"/>
            <a:ext cx="2949099" cy="497205"/>
          </a:xfrm>
          <a:prstGeom prst="rect">
            <a:avLst/>
          </a:prstGeom>
        </p:spPr>
        <p:txBody>
          <a:bodyPr vert="horz" lIns="91430" tIns="45715" rIns="91430" bIns="45715" rtlCol="0" anchor="b"/>
          <a:lstStyle>
            <a:lvl1pPr algn="r">
              <a:defRPr sz="1200"/>
            </a:lvl1pPr>
          </a:lstStyle>
          <a:p>
            <a:fld id="{747EE08C-03A5-7040-98EC-3777F247B645}" type="slidenum">
              <a:rPr lang="en-US" smtClean="0"/>
              <a:t>‹#›</a:t>
            </a:fld>
            <a:endParaRPr lang="en-US"/>
          </a:p>
        </p:txBody>
      </p:sp>
    </p:spTree>
    <p:extLst>
      <p:ext uri="{BB962C8B-B14F-4D97-AF65-F5344CB8AC3E}">
        <p14:creationId xmlns:p14="http://schemas.microsoft.com/office/powerpoint/2010/main" val="16879926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7EE08C-03A5-7040-98EC-3777F247B645}" type="slidenum">
              <a:rPr lang="en-US" smtClean="0"/>
              <a:t>1</a:t>
            </a:fld>
            <a:endParaRPr lang="en-US"/>
          </a:p>
        </p:txBody>
      </p:sp>
    </p:spTree>
    <p:extLst>
      <p:ext uri="{BB962C8B-B14F-4D97-AF65-F5344CB8AC3E}">
        <p14:creationId xmlns:p14="http://schemas.microsoft.com/office/powerpoint/2010/main" val="2648490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EE08C-03A5-7040-98EC-3777F247B645}" type="slidenum">
              <a:rPr lang="en-US" smtClean="0"/>
              <a:t>10</a:t>
            </a:fld>
            <a:endParaRPr lang="en-US"/>
          </a:p>
        </p:txBody>
      </p:sp>
    </p:spTree>
    <p:extLst>
      <p:ext uri="{BB962C8B-B14F-4D97-AF65-F5344CB8AC3E}">
        <p14:creationId xmlns:p14="http://schemas.microsoft.com/office/powerpoint/2010/main" val="378767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7100" y="754063"/>
            <a:ext cx="4953000" cy="37163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4940" y="9445169"/>
            <a:ext cx="2949099" cy="49720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7EE08C-03A5-7040-98EC-3777F247B6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140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7100" y="754063"/>
            <a:ext cx="4953000" cy="37163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4940" y="9445169"/>
            <a:ext cx="2949099" cy="49720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7EE08C-03A5-7040-98EC-3777F247B6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5855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7100" y="754063"/>
            <a:ext cx="4953000" cy="37163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4940" y="9445169"/>
            <a:ext cx="2949099" cy="49720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7EE08C-03A5-7040-98EC-3777F247B6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2050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9983"/>
              </a:buClr>
            </a:pPr>
            <a:endParaRPr lang="en-US" dirty="0">
              <a:latin typeface="Gadugi" panose="020B0502040204020203" pitchFamily="34" charset="0"/>
              <a:ea typeface="Gadugi" panose="020B0502040204020203" pitchFamily="34" charset="0"/>
            </a:endParaRPr>
          </a:p>
        </p:txBody>
      </p:sp>
      <p:sp>
        <p:nvSpPr>
          <p:cNvPr id="4" name="Slide Number Placeholder 3"/>
          <p:cNvSpPr>
            <a:spLocks noGrp="1"/>
          </p:cNvSpPr>
          <p:nvPr>
            <p:ph type="sldNum" sz="quarter" idx="10"/>
          </p:nvPr>
        </p:nvSpPr>
        <p:spPr/>
        <p:txBody>
          <a:bodyPr/>
          <a:lstStyle/>
          <a:p>
            <a:fld id="{747EE08C-03A5-7040-98EC-3777F247B645}" type="slidenum">
              <a:rPr lang="en-US" smtClean="0"/>
              <a:t>14</a:t>
            </a:fld>
            <a:endParaRPr lang="en-US"/>
          </a:p>
        </p:txBody>
      </p:sp>
    </p:spTree>
    <p:extLst>
      <p:ext uri="{BB962C8B-B14F-4D97-AF65-F5344CB8AC3E}">
        <p14:creationId xmlns:p14="http://schemas.microsoft.com/office/powerpoint/2010/main" val="1988617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7100" y="754063"/>
            <a:ext cx="4953000" cy="37163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4940" y="9445169"/>
            <a:ext cx="2949099" cy="49720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7EE08C-03A5-7040-98EC-3777F247B6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154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694" indent="-173694">
              <a:buFontTx/>
              <a:buChar char="-"/>
            </a:pPr>
            <a:endParaRPr lang="en-GB"/>
          </a:p>
        </p:txBody>
      </p:sp>
      <p:sp>
        <p:nvSpPr>
          <p:cNvPr id="4" name="Slide Number Placeholder 3"/>
          <p:cNvSpPr>
            <a:spLocks noGrp="1"/>
          </p:cNvSpPr>
          <p:nvPr>
            <p:ph type="sldNum" sz="quarter" idx="10"/>
          </p:nvPr>
        </p:nvSpPr>
        <p:spPr/>
        <p:txBody>
          <a:bodyPr/>
          <a:lstStyle/>
          <a:p>
            <a:fld id="{747EE08C-03A5-7040-98EC-3777F247B645}" type="slidenum">
              <a:rPr lang="en-US" smtClean="0"/>
              <a:t>2</a:t>
            </a:fld>
            <a:endParaRPr lang="en-US"/>
          </a:p>
        </p:txBody>
      </p:sp>
    </p:spTree>
    <p:extLst>
      <p:ext uri="{BB962C8B-B14F-4D97-AF65-F5344CB8AC3E}">
        <p14:creationId xmlns:p14="http://schemas.microsoft.com/office/powerpoint/2010/main" val="128248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49FDBBCD-AF62-4474-BF24-7CB54A6395B6}" type="slidenum">
              <a:rPr lang="en-GB" smtClean="0"/>
              <a:t>3</a:t>
            </a:fld>
            <a:endParaRPr lang="en-GB" dirty="0"/>
          </a:p>
        </p:txBody>
      </p:sp>
    </p:spTree>
    <p:extLst>
      <p:ext uri="{BB962C8B-B14F-4D97-AF65-F5344CB8AC3E}">
        <p14:creationId xmlns:p14="http://schemas.microsoft.com/office/powerpoint/2010/main" val="4042265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EE08C-03A5-7040-98EC-3777F247B645}" type="slidenum">
              <a:rPr lang="en-US" smtClean="0"/>
              <a:t>4</a:t>
            </a:fld>
            <a:endParaRPr lang="en-US"/>
          </a:p>
        </p:txBody>
      </p:sp>
    </p:spTree>
    <p:extLst>
      <p:ext uri="{BB962C8B-B14F-4D97-AF65-F5344CB8AC3E}">
        <p14:creationId xmlns:p14="http://schemas.microsoft.com/office/powerpoint/2010/main" val="2557449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7EE08C-03A5-7040-98EC-3777F247B645}" type="slidenum">
              <a:rPr lang="en-US" smtClean="0"/>
              <a:t>5</a:t>
            </a:fld>
            <a:endParaRPr lang="en-US"/>
          </a:p>
        </p:txBody>
      </p:sp>
    </p:spTree>
    <p:extLst>
      <p:ext uri="{BB962C8B-B14F-4D97-AF65-F5344CB8AC3E}">
        <p14:creationId xmlns:p14="http://schemas.microsoft.com/office/powerpoint/2010/main" val="199292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49FDBBCD-AF62-4474-BF24-7CB54A6395B6}" type="slidenum">
              <a:rPr lang="en-GB" smtClean="0"/>
              <a:t>6</a:t>
            </a:fld>
            <a:endParaRPr lang="en-GB" dirty="0"/>
          </a:p>
        </p:txBody>
      </p:sp>
    </p:spTree>
    <p:extLst>
      <p:ext uri="{BB962C8B-B14F-4D97-AF65-F5344CB8AC3E}">
        <p14:creationId xmlns:p14="http://schemas.microsoft.com/office/powerpoint/2010/main" val="407265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100" dirty="0">
              <a:latin typeface="Book Antiqua" panose="02040602050305030304" pitchFamily="18" charset="0"/>
            </a:endParaRPr>
          </a:p>
        </p:txBody>
      </p:sp>
      <p:sp>
        <p:nvSpPr>
          <p:cNvPr id="4" name="Slide Number Placeholder 3"/>
          <p:cNvSpPr>
            <a:spLocks noGrp="1"/>
          </p:cNvSpPr>
          <p:nvPr>
            <p:ph type="sldNum" sz="quarter" idx="10"/>
          </p:nvPr>
        </p:nvSpPr>
        <p:spPr/>
        <p:txBody>
          <a:bodyPr/>
          <a:lstStyle/>
          <a:p>
            <a:fld id="{747EE08C-03A5-7040-98EC-3777F247B645}" type="slidenum">
              <a:rPr lang="en-US" smtClean="0"/>
              <a:t>7</a:t>
            </a:fld>
            <a:endParaRPr lang="en-US"/>
          </a:p>
        </p:txBody>
      </p:sp>
    </p:spTree>
    <p:extLst>
      <p:ext uri="{BB962C8B-B14F-4D97-AF65-F5344CB8AC3E}">
        <p14:creationId xmlns:p14="http://schemas.microsoft.com/office/powerpoint/2010/main" val="2668758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About half of enterprises in the Western Balkans had to suspend their business activity temporarily due to</a:t>
            </a:r>
          </a:p>
          <a:p>
            <a:r>
              <a:rPr lang="en-US" sz="1200" b="0" i="0" u="none" strike="noStrike" kern="1200" baseline="0" dirty="0" smtClean="0">
                <a:solidFill>
                  <a:schemeClr val="tx1"/>
                </a:solidFill>
                <a:latin typeface="+mn-lt"/>
                <a:ea typeface="+mn-ea"/>
                <a:cs typeface="+mn-cs"/>
              </a:rPr>
              <a:t>COVID-19. Nevertheless, the number of SMEs per 1000 inhabitants rose by 13% over the last couple of</a:t>
            </a:r>
          </a:p>
          <a:p>
            <a:r>
              <a:rPr lang="en-US" sz="1200" b="0" i="0" u="none" strike="noStrike" kern="1200" baseline="0" dirty="0" smtClean="0">
                <a:solidFill>
                  <a:schemeClr val="tx1"/>
                </a:solidFill>
                <a:latin typeface="+mn-lt"/>
                <a:ea typeface="+mn-ea"/>
                <a:cs typeface="+mn-cs"/>
              </a:rPr>
              <a:t>years. Governments expanded their range of advisory services and trainings (including on </a:t>
            </a:r>
            <a:r>
              <a:rPr lang="en-US" sz="1200" b="0" i="0" u="none" strike="noStrike" kern="1200" baseline="0" dirty="0" err="1" smtClean="0">
                <a:solidFill>
                  <a:schemeClr val="tx1"/>
                </a:solidFill>
                <a:latin typeface="+mn-lt"/>
                <a:ea typeface="+mn-ea"/>
                <a:cs typeface="+mn-cs"/>
              </a:rPr>
              <a:t>digitalisation</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in order to help SMEs weather the crisis. Newly introduced or further strengthened credit guarantee funds</a:t>
            </a:r>
          </a:p>
          <a:p>
            <a:r>
              <a:rPr lang="en-US" sz="1200" b="0" i="0" u="none" strike="noStrike" kern="1200" baseline="0" dirty="0" smtClean="0">
                <a:solidFill>
                  <a:schemeClr val="tx1"/>
                </a:solidFill>
                <a:latin typeface="+mn-lt"/>
                <a:ea typeface="+mn-ea"/>
                <a:cs typeface="+mn-cs"/>
              </a:rPr>
              <a:t>eased lending, while tax measures and debt moratoria relieved the debt burden.</a:t>
            </a:r>
          </a:p>
          <a:p>
            <a:endParaRPr lang="en-US" sz="1200" b="0" i="0" u="none" strike="noStrike" kern="1200" baseline="0" dirty="0" smtClean="0">
              <a:solidFill>
                <a:schemeClr val="tx1"/>
              </a:solidFill>
              <a:latin typeface="+mn-lt"/>
              <a:ea typeface="+mn-ea"/>
              <a:cs typeface="+mn-cs"/>
            </a:endParaRPr>
          </a:p>
          <a:p>
            <a:r>
              <a:rPr lang="en-US" sz="1200" dirty="0" smtClean="0">
                <a:latin typeface="Gadugi" panose="020B0502040204020203" pitchFamily="34" charset="0"/>
                <a:ea typeface="Gadugi" panose="020B0502040204020203" pitchFamily="34" charset="0"/>
              </a:rPr>
              <a:t>This potentially points to an improved business environment, most notably to simplified procedures for starting a business and measures tackling informality, as well as to a maturing entrepreneurial culture. However, some caution is warranted in interpreting the data, as the scale of permanent business closures due to the COVID 19 crisis may yet to be fully reflected in official statistics.</a:t>
            </a:r>
            <a:endParaRPr lang="en-GB" dirty="0"/>
          </a:p>
        </p:txBody>
      </p:sp>
      <p:sp>
        <p:nvSpPr>
          <p:cNvPr id="4" name="Slide Number Placeholder 3"/>
          <p:cNvSpPr>
            <a:spLocks noGrp="1"/>
          </p:cNvSpPr>
          <p:nvPr>
            <p:ph type="sldNum" sz="quarter" idx="10"/>
          </p:nvPr>
        </p:nvSpPr>
        <p:spPr/>
        <p:txBody>
          <a:bodyPr/>
          <a:lstStyle/>
          <a:p>
            <a:fld id="{747EE08C-03A5-7040-98EC-3777F247B645}" type="slidenum">
              <a:rPr lang="en-US" smtClean="0"/>
              <a:t>8</a:t>
            </a:fld>
            <a:endParaRPr lang="en-US"/>
          </a:p>
        </p:txBody>
      </p:sp>
    </p:spTree>
    <p:extLst>
      <p:ext uri="{BB962C8B-B14F-4D97-AF65-F5344CB8AC3E}">
        <p14:creationId xmlns:p14="http://schemas.microsoft.com/office/powerpoint/2010/main" val="663337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49FDBBCD-AF62-4474-BF24-7CB54A6395B6}" type="slidenum">
              <a:rPr lang="en-GB" smtClean="0"/>
              <a:t>9</a:t>
            </a:fld>
            <a:endParaRPr lang="en-GB" dirty="0"/>
          </a:p>
        </p:txBody>
      </p:sp>
    </p:spTree>
    <p:extLst>
      <p:ext uri="{BB962C8B-B14F-4D97-AF65-F5344CB8AC3E}">
        <p14:creationId xmlns:p14="http://schemas.microsoft.com/office/powerpoint/2010/main" val="294681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7"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8"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smtClean="0"/>
              <a:t>OECD </a:t>
            </a:r>
            <a:r>
              <a:rPr lang="en-US" b="1" dirty="0" smtClean="0">
                <a:latin typeface="Gadugi"/>
                <a:cs typeface="Gadugi"/>
              </a:rPr>
              <a:t>South East Europe </a:t>
            </a:r>
            <a:r>
              <a:rPr lang="en-US" dirty="0" smtClean="0">
                <a:latin typeface="Gadugi"/>
                <a:cs typeface="Gadugi"/>
              </a:rPr>
              <a:t>r</a:t>
            </a:r>
            <a:r>
              <a:rPr lang="en-US" dirty="0" smtClean="0"/>
              <a:t>egional </a:t>
            </a:r>
            <a:r>
              <a:rPr lang="en-US" dirty="0" err="1" smtClean="0"/>
              <a:t>programme</a:t>
            </a:r>
            <a:endParaRPr lang="en-US" dirty="0"/>
          </a:p>
        </p:txBody>
      </p:sp>
    </p:spTree>
    <p:extLst>
      <p:ext uri="{BB962C8B-B14F-4D97-AF65-F5344CB8AC3E}">
        <p14:creationId xmlns:p14="http://schemas.microsoft.com/office/powerpoint/2010/main" val="77644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8"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a:t>OECD </a:t>
            </a:r>
            <a:r>
              <a:rPr lang="en-US" b="1" dirty="0">
                <a:latin typeface="Gadugi"/>
                <a:cs typeface="Gadugi"/>
              </a:rPr>
              <a:t>South East Europe </a:t>
            </a:r>
            <a:r>
              <a:rPr lang="en-US" dirty="0"/>
              <a:t>Regional </a:t>
            </a:r>
            <a:r>
              <a:rPr lang="en-US" dirty="0" err="1"/>
              <a:t>Programme</a:t>
            </a:r>
            <a:endParaRPr lang="en-US" dirty="0"/>
          </a:p>
        </p:txBody>
      </p:sp>
    </p:spTree>
    <p:extLst>
      <p:ext uri="{BB962C8B-B14F-4D97-AF65-F5344CB8AC3E}">
        <p14:creationId xmlns:p14="http://schemas.microsoft.com/office/powerpoint/2010/main" val="318009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8"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a:t>OECD </a:t>
            </a:r>
            <a:r>
              <a:rPr lang="en-US" b="1" dirty="0">
                <a:latin typeface="Gadugi"/>
                <a:cs typeface="Gadugi"/>
              </a:rPr>
              <a:t>South East Europe </a:t>
            </a:r>
            <a:r>
              <a:rPr lang="en-US" dirty="0"/>
              <a:t>Regional </a:t>
            </a:r>
            <a:r>
              <a:rPr lang="en-US" dirty="0" err="1"/>
              <a:t>Programme</a:t>
            </a:r>
            <a:endParaRPr lang="en-US" dirty="0"/>
          </a:p>
        </p:txBody>
      </p:sp>
    </p:spTree>
    <p:extLst>
      <p:ext uri="{BB962C8B-B14F-4D97-AF65-F5344CB8AC3E}">
        <p14:creationId xmlns:p14="http://schemas.microsoft.com/office/powerpoint/2010/main" val="134165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7"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8"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smtClean="0"/>
              <a:t>OECD </a:t>
            </a:r>
            <a:r>
              <a:rPr lang="en-US" b="1" dirty="0" smtClean="0">
                <a:latin typeface="Gadugi"/>
                <a:cs typeface="Gadugi"/>
              </a:rPr>
              <a:t>South East Europe </a:t>
            </a:r>
            <a:r>
              <a:rPr lang="en-US" dirty="0" smtClean="0"/>
              <a:t>Regional </a:t>
            </a:r>
            <a:r>
              <a:rPr lang="en-US" dirty="0" err="1" smtClean="0"/>
              <a:t>Programme</a:t>
            </a:r>
            <a:endParaRPr lang="en-US" dirty="0"/>
          </a:p>
        </p:txBody>
      </p:sp>
    </p:spTree>
    <p:extLst>
      <p:ext uri="{BB962C8B-B14F-4D97-AF65-F5344CB8AC3E}">
        <p14:creationId xmlns:p14="http://schemas.microsoft.com/office/powerpoint/2010/main" val="2605038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8"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smtClean="0"/>
              <a:t>OECD </a:t>
            </a:r>
            <a:r>
              <a:rPr lang="en-US" b="1" dirty="0" smtClean="0">
                <a:latin typeface="Gadugi"/>
                <a:cs typeface="Gadugi"/>
              </a:rPr>
              <a:t>South East Europe </a:t>
            </a:r>
            <a:r>
              <a:rPr lang="en-US" dirty="0" smtClean="0"/>
              <a:t>Regional </a:t>
            </a:r>
            <a:r>
              <a:rPr lang="en-US" dirty="0" err="1" smtClean="0"/>
              <a:t>Programme</a:t>
            </a:r>
            <a:endParaRPr lang="en-US" dirty="0"/>
          </a:p>
        </p:txBody>
      </p:sp>
    </p:spTree>
    <p:extLst>
      <p:ext uri="{BB962C8B-B14F-4D97-AF65-F5344CB8AC3E}">
        <p14:creationId xmlns:p14="http://schemas.microsoft.com/office/powerpoint/2010/main" val="3664364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4"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smtClean="0"/>
              <a:t>OECD </a:t>
            </a:r>
            <a:r>
              <a:rPr lang="en-US" b="1" dirty="0" smtClean="0">
                <a:latin typeface="Gadugi"/>
                <a:cs typeface="Gadugi"/>
              </a:rPr>
              <a:t>South East Europe </a:t>
            </a:r>
            <a:r>
              <a:rPr lang="en-US" dirty="0" smtClean="0"/>
              <a:t>Regional </a:t>
            </a:r>
            <a:r>
              <a:rPr lang="en-US" dirty="0" err="1" smtClean="0"/>
              <a:t>Programme</a:t>
            </a:r>
            <a:endParaRPr lang="en-US" dirty="0"/>
          </a:p>
        </p:txBody>
      </p:sp>
    </p:spTree>
    <p:extLst>
      <p:ext uri="{BB962C8B-B14F-4D97-AF65-F5344CB8AC3E}">
        <p14:creationId xmlns:p14="http://schemas.microsoft.com/office/powerpoint/2010/main" val="1181627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9"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smtClean="0"/>
              <a:t>OECD </a:t>
            </a:r>
            <a:r>
              <a:rPr lang="en-US" b="1" dirty="0" smtClean="0">
                <a:latin typeface="Gadugi"/>
                <a:cs typeface="Gadugi"/>
              </a:rPr>
              <a:t>South East Europe </a:t>
            </a:r>
            <a:r>
              <a:rPr lang="en-US" dirty="0" smtClean="0"/>
              <a:t>Regional </a:t>
            </a:r>
            <a:r>
              <a:rPr lang="en-US" dirty="0" err="1" smtClean="0"/>
              <a:t>Programme</a:t>
            </a:r>
            <a:endParaRPr lang="en-US" dirty="0"/>
          </a:p>
        </p:txBody>
      </p:sp>
    </p:spTree>
    <p:extLst>
      <p:ext uri="{BB962C8B-B14F-4D97-AF65-F5344CB8AC3E}">
        <p14:creationId xmlns:p14="http://schemas.microsoft.com/office/powerpoint/2010/main" val="1671109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 name="Slide Number Placeholder 5"/>
          <p:cNvSpPr>
            <a:spLocks noGrp="1"/>
          </p:cNvSpPr>
          <p:nvPr>
            <p:ph type="sldNum" sz="quarter" idx="10"/>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11" name="Footer Placeholder 3"/>
          <p:cNvSpPr>
            <a:spLocks noGrp="1"/>
          </p:cNvSpPr>
          <p:nvPr>
            <p:ph type="ftr" sz="quarter" idx="11"/>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smtClean="0"/>
              <a:t>OECD </a:t>
            </a:r>
            <a:r>
              <a:rPr lang="en-US" b="1" dirty="0" smtClean="0">
                <a:latin typeface="Gadugi"/>
                <a:cs typeface="Gadugi"/>
              </a:rPr>
              <a:t>South East Europe </a:t>
            </a:r>
            <a:r>
              <a:rPr lang="en-US" dirty="0" smtClean="0"/>
              <a:t>Regional </a:t>
            </a:r>
            <a:r>
              <a:rPr lang="en-US" dirty="0" err="1" smtClean="0"/>
              <a:t>Programme</a:t>
            </a:r>
            <a:endParaRPr lang="en-US" dirty="0"/>
          </a:p>
        </p:txBody>
      </p:sp>
    </p:spTree>
    <p:extLst>
      <p:ext uri="{BB962C8B-B14F-4D97-AF65-F5344CB8AC3E}">
        <p14:creationId xmlns:p14="http://schemas.microsoft.com/office/powerpoint/2010/main" val="1068155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6"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7"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smtClean="0"/>
              <a:t>OECD </a:t>
            </a:r>
            <a:r>
              <a:rPr lang="en-US" b="1" dirty="0" smtClean="0">
                <a:latin typeface="Gadugi"/>
                <a:cs typeface="Gadugi"/>
              </a:rPr>
              <a:t>South East Europe </a:t>
            </a:r>
            <a:r>
              <a:rPr lang="en-US" dirty="0" smtClean="0"/>
              <a:t>Regional </a:t>
            </a:r>
            <a:r>
              <a:rPr lang="en-US" dirty="0" err="1" smtClean="0"/>
              <a:t>Programme</a:t>
            </a:r>
            <a:endParaRPr lang="en-US" dirty="0"/>
          </a:p>
        </p:txBody>
      </p:sp>
    </p:spTree>
    <p:extLst>
      <p:ext uri="{BB962C8B-B14F-4D97-AF65-F5344CB8AC3E}">
        <p14:creationId xmlns:p14="http://schemas.microsoft.com/office/powerpoint/2010/main" val="3117950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6"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smtClean="0"/>
              <a:t>OECD </a:t>
            </a:r>
            <a:r>
              <a:rPr lang="en-US" b="1" dirty="0" smtClean="0">
                <a:latin typeface="Gadugi"/>
                <a:cs typeface="Gadugi"/>
              </a:rPr>
              <a:t>South East Europe </a:t>
            </a:r>
            <a:r>
              <a:rPr lang="en-US" dirty="0" smtClean="0"/>
              <a:t>Regional </a:t>
            </a:r>
            <a:r>
              <a:rPr lang="en-US" dirty="0" err="1" smtClean="0"/>
              <a:t>Programme</a:t>
            </a:r>
            <a:endParaRPr lang="en-US" dirty="0"/>
          </a:p>
        </p:txBody>
      </p:sp>
    </p:spTree>
    <p:extLst>
      <p:ext uri="{BB962C8B-B14F-4D97-AF65-F5344CB8AC3E}">
        <p14:creationId xmlns:p14="http://schemas.microsoft.com/office/powerpoint/2010/main" val="1145185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Slide Number Placeholder 5"/>
          <p:cNvSpPr txBox="1">
            <a:spLocks/>
          </p:cNvSpPr>
          <p:nvPr userDrawn="1"/>
        </p:nvSpPr>
        <p:spPr>
          <a:xfrm>
            <a:off x="8280400" y="6404607"/>
            <a:ext cx="406399"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Gadugi" panose="020B0502040204020203" pitchFamily="34" charset="0"/>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16839B-FD55-0444-9048-B76148E24AB3}" type="slidenum">
              <a:rPr lang="en-US" smtClean="0"/>
              <a:pPr/>
              <a:t>‹#›</a:t>
            </a:fld>
            <a:endParaRPr lang="en-US" dirty="0"/>
          </a:p>
        </p:txBody>
      </p:sp>
      <p:sp>
        <p:nvSpPr>
          <p:cNvPr id="9"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smtClean="0"/>
              <a:t>OECD </a:t>
            </a:r>
            <a:r>
              <a:rPr lang="en-US" b="1" dirty="0" smtClean="0">
                <a:latin typeface="Gadugi"/>
                <a:cs typeface="Gadugi"/>
              </a:rPr>
              <a:t>South East Europe </a:t>
            </a:r>
            <a:r>
              <a:rPr lang="en-US" dirty="0" smtClean="0"/>
              <a:t>Regional </a:t>
            </a:r>
            <a:r>
              <a:rPr lang="en-US" dirty="0" err="1" smtClean="0"/>
              <a:t>Programme</a:t>
            </a:r>
            <a:endParaRPr lang="en-US" dirty="0"/>
          </a:p>
        </p:txBody>
      </p:sp>
    </p:spTree>
    <p:extLst>
      <p:ext uri="{BB962C8B-B14F-4D97-AF65-F5344CB8AC3E}">
        <p14:creationId xmlns:p14="http://schemas.microsoft.com/office/powerpoint/2010/main" val="35516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Gadugi" panose="020B0502040204020203" pitchFamily="34" charset="0"/>
              </a:defRPr>
            </a:lvl1pPr>
            <a:lvl2pPr>
              <a:defRPr>
                <a:latin typeface="Gadugi" panose="020B0502040204020203" pitchFamily="34" charset="0"/>
              </a:defRPr>
            </a:lvl2pPr>
            <a:lvl3pPr>
              <a:defRPr>
                <a:latin typeface="Gadugi" panose="020B0502040204020203" pitchFamily="34" charset="0"/>
              </a:defRPr>
            </a:lvl3pPr>
            <a:lvl4pPr>
              <a:defRPr>
                <a:latin typeface="Gadugi" panose="020B0502040204020203" pitchFamily="34" charset="0"/>
              </a:defRPr>
            </a:lvl4pPr>
            <a:lvl5pPr>
              <a:defRPr>
                <a:latin typeface="Gadugi" panose="020B0502040204020203"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9" name="Rectangle 8"/>
          <p:cNvSpPr/>
          <p:nvPr userDrawn="1"/>
        </p:nvSpPr>
        <p:spPr>
          <a:xfrm>
            <a:off x="0" y="0"/>
            <a:ext cx="9144000" cy="807357"/>
          </a:xfrm>
          <a:prstGeom prst="rect">
            <a:avLst/>
          </a:prstGeom>
          <a:solidFill>
            <a:srgbClr val="0081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p>
        </p:txBody>
      </p:sp>
      <p:sp>
        <p:nvSpPr>
          <p:cNvPr id="2" name="Title 1"/>
          <p:cNvSpPr>
            <a:spLocks noGrp="1"/>
          </p:cNvSpPr>
          <p:nvPr>
            <p:ph type="title"/>
          </p:nvPr>
        </p:nvSpPr>
        <p:spPr>
          <a:xfrm>
            <a:off x="531812" y="109057"/>
            <a:ext cx="8080375" cy="629174"/>
          </a:xfrm>
        </p:spPr>
        <p:txBody>
          <a:bodyPr>
            <a:normAutofit/>
          </a:bodyPr>
          <a:lstStyle>
            <a:lvl1pPr>
              <a:defRPr sz="2500">
                <a:solidFill>
                  <a:schemeClr val="bg1"/>
                </a:solidFill>
                <a:latin typeface="Gadugi" panose="020B0502040204020203"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603179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9"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smtClean="0"/>
              <a:t>OECD </a:t>
            </a:r>
            <a:r>
              <a:rPr lang="en-US" b="1" dirty="0" smtClean="0">
                <a:latin typeface="Gadugi"/>
                <a:cs typeface="Gadugi"/>
              </a:rPr>
              <a:t>South East Europe </a:t>
            </a:r>
            <a:r>
              <a:rPr lang="en-US" dirty="0" smtClean="0"/>
              <a:t>Regional </a:t>
            </a:r>
            <a:r>
              <a:rPr lang="en-US" dirty="0" err="1" smtClean="0"/>
              <a:t>Programme</a:t>
            </a:r>
            <a:endParaRPr lang="en-US" dirty="0"/>
          </a:p>
        </p:txBody>
      </p:sp>
    </p:spTree>
    <p:extLst>
      <p:ext uri="{BB962C8B-B14F-4D97-AF65-F5344CB8AC3E}">
        <p14:creationId xmlns:p14="http://schemas.microsoft.com/office/powerpoint/2010/main" val="2734932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8"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smtClean="0"/>
              <a:t>OECD </a:t>
            </a:r>
            <a:r>
              <a:rPr lang="en-US" b="1" dirty="0" smtClean="0">
                <a:latin typeface="Gadugi"/>
                <a:cs typeface="Gadugi"/>
              </a:rPr>
              <a:t>South East Europe </a:t>
            </a:r>
            <a:r>
              <a:rPr lang="en-US" dirty="0" smtClean="0"/>
              <a:t>Regional </a:t>
            </a:r>
            <a:r>
              <a:rPr lang="en-US" dirty="0" err="1" smtClean="0"/>
              <a:t>Programme</a:t>
            </a:r>
            <a:endParaRPr lang="en-US" dirty="0"/>
          </a:p>
        </p:txBody>
      </p:sp>
    </p:spTree>
    <p:extLst>
      <p:ext uri="{BB962C8B-B14F-4D97-AF65-F5344CB8AC3E}">
        <p14:creationId xmlns:p14="http://schemas.microsoft.com/office/powerpoint/2010/main" val="3653198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8"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smtClean="0"/>
              <a:t>OECD </a:t>
            </a:r>
            <a:r>
              <a:rPr lang="en-US" b="1" dirty="0" smtClean="0">
                <a:latin typeface="Gadugi"/>
                <a:cs typeface="Gadugi"/>
              </a:rPr>
              <a:t>South East Europe </a:t>
            </a:r>
            <a:r>
              <a:rPr lang="en-US" dirty="0" smtClean="0"/>
              <a:t>Regional </a:t>
            </a:r>
            <a:r>
              <a:rPr lang="en-US" dirty="0" err="1" smtClean="0"/>
              <a:t>Programme</a:t>
            </a:r>
            <a:endParaRPr lang="en-US" dirty="0"/>
          </a:p>
        </p:txBody>
      </p:sp>
    </p:spTree>
    <p:extLst>
      <p:ext uri="{BB962C8B-B14F-4D97-AF65-F5344CB8AC3E}">
        <p14:creationId xmlns:p14="http://schemas.microsoft.com/office/powerpoint/2010/main" val="111820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79" y="712789"/>
            <a:ext cx="9156295" cy="6195268"/>
          </a:xfrm>
          <a:prstGeom prst="rect">
            <a:avLst/>
          </a:prstGeom>
        </p:spPr>
      </p:pic>
    </p:spTree>
    <p:extLst>
      <p:ext uri="{BB962C8B-B14F-4D97-AF65-F5344CB8AC3E}">
        <p14:creationId xmlns:p14="http://schemas.microsoft.com/office/powerpoint/2010/main" val="339198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9"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a:t>OECD </a:t>
            </a:r>
            <a:r>
              <a:rPr lang="en-US" b="1" dirty="0">
                <a:latin typeface="Gadugi"/>
                <a:cs typeface="Gadugi"/>
              </a:rPr>
              <a:t>South East Europe </a:t>
            </a:r>
            <a:r>
              <a:rPr lang="en-US" dirty="0"/>
              <a:t>Regional </a:t>
            </a:r>
            <a:r>
              <a:rPr lang="en-US" dirty="0" err="1"/>
              <a:t>Programme</a:t>
            </a:r>
            <a:endParaRPr lang="en-US" dirty="0"/>
          </a:p>
        </p:txBody>
      </p:sp>
    </p:spTree>
    <p:extLst>
      <p:ext uri="{BB962C8B-B14F-4D97-AF65-F5344CB8AC3E}">
        <p14:creationId xmlns:p14="http://schemas.microsoft.com/office/powerpoint/2010/main" val="118041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p:cNvSpPr>
            <a:spLocks noGrp="1"/>
          </p:cNvSpPr>
          <p:nvPr>
            <p:ph type="sldNum" sz="quarter" idx="10"/>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11" name="Footer Placeholder 3"/>
          <p:cNvSpPr>
            <a:spLocks noGrp="1"/>
          </p:cNvSpPr>
          <p:nvPr>
            <p:ph type="ftr" sz="quarter" idx="11"/>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a:t>OECD </a:t>
            </a:r>
            <a:r>
              <a:rPr lang="en-US" b="1" dirty="0">
                <a:latin typeface="Gadugi"/>
                <a:cs typeface="Gadugi"/>
              </a:rPr>
              <a:t>South East Europe </a:t>
            </a:r>
            <a:r>
              <a:rPr lang="en-US" dirty="0"/>
              <a:t>Regional </a:t>
            </a:r>
            <a:r>
              <a:rPr lang="en-US" dirty="0" err="1"/>
              <a:t>Programme</a:t>
            </a:r>
            <a:endParaRPr lang="en-US" dirty="0"/>
          </a:p>
        </p:txBody>
      </p:sp>
    </p:spTree>
    <p:extLst>
      <p:ext uri="{BB962C8B-B14F-4D97-AF65-F5344CB8AC3E}">
        <p14:creationId xmlns:p14="http://schemas.microsoft.com/office/powerpoint/2010/main" val="291930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7"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a:t>OECD </a:t>
            </a:r>
            <a:r>
              <a:rPr lang="en-US" b="1" dirty="0">
                <a:latin typeface="Gadugi"/>
                <a:cs typeface="Gadugi"/>
              </a:rPr>
              <a:t>South East Europe </a:t>
            </a:r>
            <a:r>
              <a:rPr lang="en-US" dirty="0"/>
              <a:t>Regional </a:t>
            </a:r>
            <a:r>
              <a:rPr lang="en-US" dirty="0" err="1"/>
              <a:t>Programme</a:t>
            </a:r>
            <a:endParaRPr lang="en-US" dirty="0"/>
          </a:p>
        </p:txBody>
      </p:sp>
    </p:spTree>
    <p:extLst>
      <p:ext uri="{BB962C8B-B14F-4D97-AF65-F5344CB8AC3E}">
        <p14:creationId xmlns:p14="http://schemas.microsoft.com/office/powerpoint/2010/main" val="257947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6"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a:t>OECD </a:t>
            </a:r>
            <a:r>
              <a:rPr lang="en-US" b="1" dirty="0">
                <a:latin typeface="Gadugi"/>
                <a:cs typeface="Gadugi"/>
              </a:rPr>
              <a:t>South East Europe </a:t>
            </a:r>
            <a:r>
              <a:rPr lang="en-US" dirty="0"/>
              <a:t>Regional </a:t>
            </a:r>
            <a:r>
              <a:rPr lang="en-US" dirty="0" err="1"/>
              <a:t>Programme</a:t>
            </a:r>
            <a:endParaRPr lang="en-US" dirty="0"/>
          </a:p>
        </p:txBody>
      </p:sp>
    </p:spTree>
    <p:extLst>
      <p:ext uri="{BB962C8B-B14F-4D97-AF65-F5344CB8AC3E}">
        <p14:creationId xmlns:p14="http://schemas.microsoft.com/office/powerpoint/2010/main" val="156455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Slide Number Placeholder 5"/>
          <p:cNvSpPr txBox="1">
            <a:spLocks/>
          </p:cNvSpPr>
          <p:nvPr userDrawn="1"/>
        </p:nvSpPr>
        <p:spPr>
          <a:xfrm>
            <a:off x="8280400" y="6404607"/>
            <a:ext cx="406399"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tint val="75000"/>
                  </a:schemeClr>
                </a:solidFill>
                <a:latin typeface="Gadugi" panose="020B0502040204020203" pitchFamily="34" charset="0"/>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16839B-FD55-0444-9048-B76148E24AB3}" type="slidenum">
              <a:rPr lang="en-US" smtClean="0"/>
              <a:pPr/>
              <a:t>‹#›</a:t>
            </a:fld>
            <a:endParaRPr lang="en-US" dirty="0"/>
          </a:p>
        </p:txBody>
      </p:sp>
      <p:sp>
        <p:nvSpPr>
          <p:cNvPr id="9"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a:t>OECD </a:t>
            </a:r>
            <a:r>
              <a:rPr lang="en-US" b="1" dirty="0">
                <a:latin typeface="Gadugi"/>
                <a:cs typeface="Gadugi"/>
              </a:rPr>
              <a:t>South East Europe </a:t>
            </a:r>
            <a:r>
              <a:rPr lang="en-US" dirty="0"/>
              <a:t>Regional </a:t>
            </a:r>
            <a:r>
              <a:rPr lang="en-US" dirty="0" err="1"/>
              <a:t>Programme</a:t>
            </a:r>
            <a:endParaRPr lang="en-US" dirty="0"/>
          </a:p>
        </p:txBody>
      </p:sp>
    </p:spTree>
    <p:extLst>
      <p:ext uri="{BB962C8B-B14F-4D97-AF65-F5344CB8AC3E}">
        <p14:creationId xmlns:p14="http://schemas.microsoft.com/office/powerpoint/2010/main" val="148326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9"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a:t>OECD </a:t>
            </a:r>
            <a:r>
              <a:rPr lang="en-US" b="1" dirty="0">
                <a:latin typeface="Gadugi"/>
                <a:cs typeface="Gadugi"/>
              </a:rPr>
              <a:t>South East Europe </a:t>
            </a:r>
            <a:r>
              <a:rPr lang="en-US" dirty="0"/>
              <a:t>Regional </a:t>
            </a:r>
            <a:r>
              <a:rPr lang="en-US" dirty="0" err="1"/>
              <a:t>Programme</a:t>
            </a:r>
            <a:endParaRPr lang="en-US" dirty="0"/>
          </a:p>
        </p:txBody>
      </p:sp>
    </p:spTree>
    <p:extLst>
      <p:ext uri="{BB962C8B-B14F-4D97-AF65-F5344CB8AC3E}">
        <p14:creationId xmlns:p14="http://schemas.microsoft.com/office/powerpoint/2010/main" val="270263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6424" y="274638"/>
            <a:ext cx="8080375"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06424" y="1600200"/>
            <a:ext cx="8080375" cy="435186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75742" y="6285392"/>
            <a:ext cx="255915" cy="530273"/>
          </a:xfrm>
          <a:prstGeom prst="rect">
            <a:avLst/>
          </a:prstGeom>
        </p:spPr>
      </p:pic>
      <p:sp>
        <p:nvSpPr>
          <p:cNvPr id="8"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Tree>
    <p:extLst>
      <p:ext uri="{BB962C8B-B14F-4D97-AF65-F5344CB8AC3E}">
        <p14:creationId xmlns:p14="http://schemas.microsoft.com/office/powerpoint/2010/main" val="121643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6424" y="274638"/>
            <a:ext cx="8080375"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06424" y="1600200"/>
            <a:ext cx="8080375" cy="4351867"/>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775742" y="6285392"/>
            <a:ext cx="255915" cy="530273"/>
          </a:xfrm>
          <a:prstGeom prst="rect">
            <a:avLst/>
          </a:prstGeom>
        </p:spPr>
      </p:pic>
      <p:sp>
        <p:nvSpPr>
          <p:cNvPr id="8" name="Slide Number Placeholder 5"/>
          <p:cNvSpPr>
            <a:spLocks noGrp="1"/>
          </p:cNvSpPr>
          <p:nvPr>
            <p:ph type="sldNum" sz="quarter" idx="4"/>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a:t>
            </a:fld>
            <a:endParaRPr lang="en-US" dirty="0"/>
          </a:p>
        </p:txBody>
      </p:sp>
      <p:sp>
        <p:nvSpPr>
          <p:cNvPr id="10" name="Footer Placeholder 3"/>
          <p:cNvSpPr>
            <a:spLocks noGrp="1"/>
          </p:cNvSpPr>
          <p:nvPr>
            <p:ph type="ftr" sz="quarter" idx="3"/>
          </p:nvPr>
        </p:nvSpPr>
        <p:spPr>
          <a:xfrm>
            <a:off x="3979333" y="6405212"/>
            <a:ext cx="4301067" cy="365125"/>
          </a:xfrm>
          <a:prstGeom prst="rect">
            <a:avLst/>
          </a:prstGeom>
        </p:spPr>
        <p:txBody>
          <a:bodyPr vert="horz" lIns="91440" tIns="45720" rIns="91440" bIns="45720" rtlCol="0" anchor="ctr"/>
          <a:lstStyle>
            <a:lvl1pPr algn="ctr">
              <a:defRPr lang="en-US" sz="1500" smtClean="0"/>
            </a:lvl1pPr>
          </a:lstStyle>
          <a:p>
            <a:pPr algn="r"/>
            <a:r>
              <a:rPr lang="en-US" dirty="0" smtClean="0">
                <a:solidFill>
                  <a:schemeClr val="bg1">
                    <a:lumMod val="65000"/>
                  </a:schemeClr>
                </a:solidFill>
                <a:latin typeface="Gadugi"/>
                <a:cs typeface="Gadugi"/>
              </a:rPr>
              <a:t>OECD South East Europe Regional </a:t>
            </a:r>
            <a:r>
              <a:rPr lang="en-US" dirty="0" err="1" smtClean="0">
                <a:solidFill>
                  <a:schemeClr val="bg1">
                    <a:lumMod val="65000"/>
                  </a:schemeClr>
                </a:solidFill>
                <a:latin typeface="Gadugi"/>
                <a:cs typeface="Gadugi"/>
              </a:rPr>
              <a:t>Programme</a:t>
            </a:r>
            <a:endParaRPr lang="en-US" dirty="0">
              <a:solidFill>
                <a:schemeClr val="bg1">
                  <a:lumMod val="65000"/>
                </a:schemeClr>
              </a:solidFill>
              <a:latin typeface="Gadugi"/>
              <a:cs typeface="Gadugi"/>
            </a:endParaRPr>
          </a:p>
        </p:txBody>
      </p:sp>
    </p:spTree>
    <p:extLst>
      <p:ext uri="{BB962C8B-B14F-4D97-AF65-F5344CB8AC3E}">
        <p14:creationId xmlns:p14="http://schemas.microsoft.com/office/powerpoint/2010/main" val="1421649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chart" Target="../charts/chart3.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4.xml"/><Relationship Id="rId7" Type="http://schemas.openxmlformats.org/officeDocument/2006/relationships/chart" Target="../charts/chart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emf"/><Relationship Id="rId11" Type="http://schemas.openxmlformats.org/officeDocument/2006/relationships/chart" Target="../charts/chart6.xml"/><Relationship Id="rId5" Type="http://schemas.openxmlformats.org/officeDocument/2006/relationships/notesSlide" Target="../notesSlides/notesSlide11.xml"/><Relationship Id="rId10" Type="http://schemas.openxmlformats.org/officeDocument/2006/relationships/image" Target="../media/image22.png"/><Relationship Id="rId4" Type="http://schemas.openxmlformats.org/officeDocument/2006/relationships/slideLayout" Target="../slideLayouts/slideLayout1.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8" Type="http://schemas.openxmlformats.org/officeDocument/2006/relationships/chart" Target="../charts/chart8.xml"/><Relationship Id="rId13" Type="http://schemas.openxmlformats.org/officeDocument/2006/relationships/image" Target="../media/image26.png"/><Relationship Id="rId3" Type="http://schemas.openxmlformats.org/officeDocument/2006/relationships/tags" Target="../tags/tag7.xml"/><Relationship Id="rId7" Type="http://schemas.openxmlformats.org/officeDocument/2006/relationships/image" Target="../media/image1.emf"/><Relationship Id="rId12" Type="http://schemas.openxmlformats.org/officeDocument/2006/relationships/image" Target="../media/image2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13.xml"/><Relationship Id="rId11" Type="http://schemas.openxmlformats.org/officeDocument/2006/relationships/chart" Target="../charts/chart11.xml"/><Relationship Id="rId5" Type="http://schemas.openxmlformats.org/officeDocument/2006/relationships/slideLayout" Target="../slideLayouts/slideLayout1.xml"/><Relationship Id="rId10" Type="http://schemas.openxmlformats.org/officeDocument/2006/relationships/chart" Target="../charts/chart10.xml"/><Relationship Id="rId4" Type="http://schemas.openxmlformats.org/officeDocument/2006/relationships/tags" Target="../tags/tag8.xml"/><Relationship Id="rId9" Type="http://schemas.openxmlformats.org/officeDocument/2006/relationships/chart" Target="../charts/chart9.xml"/><Relationship Id="rId1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xml"/><Relationship Id="rId7" Type="http://schemas.openxmlformats.org/officeDocument/2006/relationships/chart" Target="../charts/chart1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chart" Target="../charts/chart12.xml"/><Relationship Id="rId5" Type="http://schemas.openxmlformats.org/officeDocument/2006/relationships/image" Target="../media/image1.emf"/><Relationship Id="rId10" Type="http://schemas.openxmlformats.org/officeDocument/2006/relationships/image" Target="../media/image25.png"/><Relationship Id="rId4" Type="http://schemas.openxmlformats.org/officeDocument/2006/relationships/notesSlide" Target="../notesSlides/notesSlide14.xml"/><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xml"/><Relationship Id="rId7" Type="http://schemas.openxmlformats.org/officeDocument/2006/relationships/chart" Target="../charts/chart15.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chart" Target="../charts/chart14.xml"/><Relationship Id="rId5" Type="http://schemas.openxmlformats.org/officeDocument/2006/relationships/image" Target="../media/image1.emf"/><Relationship Id="rId10" Type="http://schemas.openxmlformats.org/officeDocument/2006/relationships/image" Target="../media/image31.png"/><Relationship Id="rId4" Type="http://schemas.openxmlformats.org/officeDocument/2006/relationships/notesSlide" Target="../notesSlides/notesSlide15.xml"/><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14.png"/><Relationship Id="rId2" Type="http://schemas.openxmlformats.org/officeDocument/2006/relationships/image" Target="../media/image32.jpeg"/><Relationship Id="rId1" Type="http://schemas.openxmlformats.org/officeDocument/2006/relationships/slideLayout" Target="../slideLayouts/slideLayout12.xml"/><Relationship Id="rId6" Type="http://schemas.openxmlformats.org/officeDocument/2006/relationships/hyperlink" Target="mailto:martin.kohtze@oecd.org" TargetMode="External"/><Relationship Id="rId5" Type="http://schemas.openxmlformats.org/officeDocument/2006/relationships/hyperlink" Target="mailto:alifuad.turgut@oecd.org" TargetMode="Externa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jpg"/><Relationship Id="rId11" Type="http://schemas.openxmlformats.org/officeDocument/2006/relationships/image" Target="../media/image6.jp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emf"/><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emf"/><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chart" Target="../charts/chart2.xml"/><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543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Slide Number Placeholder 2"/>
          <p:cNvSpPr>
            <a:spLocks noGrp="1"/>
          </p:cNvSpPr>
          <p:nvPr>
            <p:ph type="sldNum" sz="quarter" idx="4"/>
          </p:nvPr>
        </p:nvSpPr>
        <p:spPr/>
        <p:txBody>
          <a:bodyPr/>
          <a:lstStyle/>
          <a:p>
            <a:fld id="{9D16839B-FD55-0444-9048-B76148E24AB3}" type="slidenum">
              <a:rPr lang="en-US" smtClean="0"/>
              <a:pPr/>
              <a:t>1</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0" y="581402"/>
            <a:ext cx="9149517" cy="6276599"/>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12" y="1291648"/>
            <a:ext cx="954295" cy="1977368"/>
          </a:xfrm>
          <a:prstGeom prst="rect">
            <a:avLst/>
          </a:prstGeom>
          <a:ln>
            <a:noFill/>
          </a:ln>
        </p:spPr>
      </p:pic>
      <p:sp>
        <p:nvSpPr>
          <p:cNvPr id="8" name="Title 1"/>
          <p:cNvSpPr>
            <a:spLocks noGrp="1"/>
          </p:cNvSpPr>
          <p:nvPr/>
        </p:nvSpPr>
        <p:spPr>
          <a:xfrm>
            <a:off x="1749453" y="1467528"/>
            <a:ext cx="7047411" cy="2689600"/>
          </a:xfrm>
          <a:prstGeom prst="rect">
            <a:avLst/>
          </a:prstGeom>
          <a:ln>
            <a:noFill/>
          </a:ln>
        </p:spPr>
        <p:txBody>
          <a:bodyPr/>
          <a:lstStyle/>
          <a:p>
            <a:pPr eaLnBrk="0" hangingPunct="0">
              <a:lnSpc>
                <a:spcPts val="4300"/>
              </a:lnSpc>
            </a:pPr>
            <a:r>
              <a:rPr lang="en-US" sz="4400" b="1" dirty="0">
                <a:solidFill>
                  <a:srgbClr val="009983"/>
                </a:solidFill>
                <a:latin typeface="Gadugi"/>
                <a:cs typeface="Gadugi"/>
              </a:rPr>
              <a:t>SME POLICY INDEX</a:t>
            </a:r>
          </a:p>
          <a:p>
            <a:pPr eaLnBrk="0" hangingPunct="0">
              <a:lnSpc>
                <a:spcPts val="4300"/>
              </a:lnSpc>
            </a:pPr>
            <a:r>
              <a:rPr lang="en-US" sz="2800" dirty="0">
                <a:solidFill>
                  <a:srgbClr val="009983"/>
                </a:solidFill>
                <a:latin typeface="Gadugi"/>
                <a:cs typeface="Gadugi"/>
              </a:rPr>
              <a:t>WESTERN BALKANS AND TURKEY 2022</a:t>
            </a:r>
          </a:p>
          <a:p>
            <a:r>
              <a:rPr lang="en-GB" b="1" dirty="0">
                <a:solidFill>
                  <a:schemeClr val="tx1">
                    <a:lumMod val="95000"/>
                    <a:lumOff val="5000"/>
                  </a:schemeClr>
                </a:solidFill>
                <a:latin typeface="Gadugi" panose="020B0502040204020203" pitchFamily="34" charset="0"/>
              </a:rPr>
              <a:t>ASSESSING THE IMPLEMENTATION OF </a:t>
            </a:r>
            <a:br>
              <a:rPr lang="en-GB" b="1" dirty="0">
                <a:solidFill>
                  <a:schemeClr val="tx1">
                    <a:lumMod val="95000"/>
                    <a:lumOff val="5000"/>
                  </a:schemeClr>
                </a:solidFill>
                <a:latin typeface="Gadugi" panose="020B0502040204020203" pitchFamily="34" charset="0"/>
              </a:rPr>
            </a:br>
            <a:r>
              <a:rPr lang="en-GB" b="1" dirty="0">
                <a:solidFill>
                  <a:schemeClr val="tx1">
                    <a:lumMod val="95000"/>
                    <a:lumOff val="5000"/>
                  </a:schemeClr>
                </a:solidFill>
                <a:latin typeface="Gadugi" panose="020B0502040204020203" pitchFamily="34" charset="0"/>
              </a:rPr>
              <a:t>THE SMALL BUSINESS ACT FOR EUROPE</a:t>
            </a:r>
            <a:endParaRPr lang="en-GB" dirty="0">
              <a:solidFill>
                <a:schemeClr val="tx1">
                  <a:lumMod val="95000"/>
                  <a:lumOff val="5000"/>
                </a:schemeClr>
              </a:solidFill>
              <a:latin typeface="Gadugi" panose="020B0502040204020203" pitchFamily="34" charset="0"/>
            </a:endParaRPr>
          </a:p>
          <a:p>
            <a:endParaRPr lang="en-GB" sz="2400" b="1" dirty="0">
              <a:latin typeface="Gadugi" panose="020B0502040204020203" pitchFamily="34" charset="0"/>
            </a:endParaRPr>
          </a:p>
          <a:p>
            <a:r>
              <a:rPr lang="en-GB" sz="2400" b="1" dirty="0">
                <a:latin typeface="Gadugi" panose="020B0502040204020203" pitchFamily="34" charset="0"/>
              </a:rPr>
              <a:t>Launch of the publication</a:t>
            </a:r>
          </a:p>
          <a:p>
            <a:r>
              <a:rPr lang="en-GB" sz="2800" b="1" dirty="0">
                <a:latin typeface="Gadugi" panose="020B0502040204020203" pitchFamily="34" charset="0"/>
              </a:rPr>
              <a:t> </a:t>
            </a:r>
            <a:endParaRPr lang="en-GB" sz="2800" dirty="0">
              <a:latin typeface="Gadugi" panose="020B0502040204020203" pitchFamily="34" charset="0"/>
            </a:endParaRPr>
          </a:p>
          <a:p>
            <a:endParaRPr lang="en-GB" sz="2000" dirty="0">
              <a:latin typeface="Gadugi" panose="020B0502040204020203" pitchFamily="34" charset="0"/>
            </a:endParaRPr>
          </a:p>
          <a:p>
            <a:r>
              <a:rPr lang="en-GB" sz="2000" dirty="0">
                <a:latin typeface="Gadugi" panose="020B0502040204020203" pitchFamily="34" charset="0"/>
              </a:rPr>
              <a:t>Dubrovnik Forum,</a:t>
            </a:r>
          </a:p>
          <a:p>
            <a:r>
              <a:rPr lang="en-GB" sz="2000" dirty="0">
                <a:latin typeface="Gadugi" panose="020B0502040204020203" pitchFamily="34" charset="0"/>
              </a:rPr>
              <a:t>8 July 2022</a:t>
            </a:r>
          </a:p>
          <a:p>
            <a:endParaRPr lang="en-GB" sz="2000" dirty="0">
              <a:latin typeface="Gadugi" panose="020B0502040204020203" pitchFamily="34" charset="0"/>
            </a:endParaRPr>
          </a:p>
          <a:p>
            <a:pPr eaLnBrk="0" hangingPunct="0">
              <a:lnSpc>
                <a:spcPts val="4300"/>
              </a:lnSpc>
            </a:pPr>
            <a:endParaRPr lang="en-US" sz="2800" dirty="0">
              <a:solidFill>
                <a:srgbClr val="008163"/>
              </a:solidFill>
              <a:latin typeface="Gadugi"/>
              <a:cs typeface="Gadugi"/>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766" y="316800"/>
            <a:ext cx="1774800" cy="549938"/>
          </a:xfrm>
          <a:prstGeom prst="rect">
            <a:avLst/>
          </a:prstGeom>
        </p:spPr>
      </p:pic>
      <p:grpSp>
        <p:nvGrpSpPr>
          <p:cNvPr id="10" name="Group 9"/>
          <p:cNvGrpSpPr/>
          <p:nvPr/>
        </p:nvGrpSpPr>
        <p:grpSpPr>
          <a:xfrm>
            <a:off x="7461911" y="230444"/>
            <a:ext cx="1459893" cy="893249"/>
            <a:chOff x="5376275" y="270741"/>
            <a:chExt cx="1459893" cy="893249"/>
          </a:xfrm>
        </p:grpSpPr>
        <p:sp>
          <p:nvSpPr>
            <p:cNvPr id="11" name="TextBox 10"/>
            <p:cNvSpPr txBox="1"/>
            <p:nvPr/>
          </p:nvSpPr>
          <p:spPr>
            <a:xfrm>
              <a:off x="5376275" y="794658"/>
              <a:ext cx="1459893" cy="369332"/>
            </a:xfrm>
            <a:prstGeom prst="rect">
              <a:avLst/>
            </a:prstGeom>
            <a:noFill/>
          </p:spPr>
          <p:txBody>
            <a:bodyPr wrap="square" rtlCol="0">
              <a:spAutoFit/>
            </a:bodyPr>
            <a:lstStyle/>
            <a:p>
              <a:pPr algn="ctr"/>
              <a:r>
                <a:rPr lang="en-US" sz="900" b="1" dirty="0" smtClean="0">
                  <a:solidFill>
                    <a:schemeClr val="tx1">
                      <a:lumMod val="65000"/>
                      <a:lumOff val="35000"/>
                    </a:schemeClr>
                  </a:solidFill>
                </a:rPr>
                <a:t>Co-funded by </a:t>
              </a:r>
            </a:p>
            <a:p>
              <a:pPr algn="ctr"/>
              <a:r>
                <a:rPr lang="en-US" sz="900" b="1" dirty="0" smtClean="0">
                  <a:solidFill>
                    <a:schemeClr val="tx1">
                      <a:lumMod val="65000"/>
                      <a:lumOff val="35000"/>
                    </a:schemeClr>
                  </a:solidFill>
                </a:rPr>
                <a:t>the </a:t>
              </a:r>
              <a:r>
                <a:rPr lang="en-US" sz="900" b="1" dirty="0">
                  <a:solidFill>
                    <a:schemeClr val="tx1">
                      <a:lumMod val="65000"/>
                      <a:lumOff val="35000"/>
                    </a:schemeClr>
                  </a:solidFill>
                </a:rPr>
                <a:t>European </a:t>
              </a:r>
              <a:r>
                <a:rPr lang="en-US" sz="900" b="1" dirty="0" smtClean="0">
                  <a:solidFill>
                    <a:schemeClr val="tx1">
                      <a:lumMod val="65000"/>
                      <a:lumOff val="35000"/>
                    </a:schemeClr>
                  </a:solidFill>
                </a:rPr>
                <a:t>Union</a:t>
              </a:r>
              <a:endParaRPr lang="en-GB" sz="1200" b="1" dirty="0">
                <a:solidFill>
                  <a:schemeClr val="tx1">
                    <a:lumMod val="65000"/>
                    <a:lumOff val="35000"/>
                  </a:schemeClr>
                </a:solidFill>
              </a:endParaRPr>
            </a:p>
          </p:txBody>
        </p:sp>
        <p:pic>
          <p:nvPicPr>
            <p:cNvPr id="12" name="Picture 2" descr="\\FS-CH-1.main.oecd.org\Users4\Richter_A\Anita\EU communication\flag_yellow_low.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0682" y="270741"/>
              <a:ext cx="771080" cy="523917"/>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t="3547" b="56397"/>
          <a:stretch/>
        </p:blipFill>
        <p:spPr>
          <a:xfrm>
            <a:off x="3911337" y="22446"/>
            <a:ext cx="1672404" cy="558956"/>
          </a:xfrm>
          <a:prstGeom prst="rect">
            <a:avLst/>
          </a:prstGeom>
        </p:spPr>
      </p:pic>
    </p:spTree>
    <p:extLst>
      <p:ext uri="{BB962C8B-B14F-4D97-AF65-F5344CB8AC3E}">
        <p14:creationId xmlns:p14="http://schemas.microsoft.com/office/powerpoint/2010/main" val="746375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10</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227" y="201777"/>
            <a:ext cx="260609" cy="540000"/>
          </a:xfrm>
          <a:prstGeom prst="rect">
            <a:avLst/>
          </a:prstGeom>
        </p:spPr>
      </p:pic>
      <p:sp>
        <p:nvSpPr>
          <p:cNvPr id="9" name="Title 1"/>
          <p:cNvSpPr>
            <a:spLocks noGrp="1"/>
          </p:cNvSpPr>
          <p:nvPr/>
        </p:nvSpPr>
        <p:spPr>
          <a:xfrm>
            <a:off x="686619" y="253020"/>
            <a:ext cx="8208000"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pPr>
              <a:defRPr/>
            </a:pPr>
            <a:r>
              <a:rPr lang="en-US" sz="1800" dirty="0">
                <a:solidFill>
                  <a:srgbClr val="009983"/>
                </a:solidFill>
                <a:latin typeface="Gadugi"/>
                <a:cs typeface="Gadugi"/>
              </a:rPr>
              <a:t>2022 assessment results show improvements across policy areas </a:t>
            </a:r>
            <a:endParaRPr lang="en-GB" sz="1800" dirty="0">
              <a:solidFill>
                <a:srgbClr val="009983"/>
              </a:solidFill>
              <a:latin typeface="Gadugi"/>
              <a:cs typeface="Gadugi"/>
            </a:endParaRPr>
          </a:p>
        </p:txBody>
      </p:sp>
      <p:sp>
        <p:nvSpPr>
          <p:cNvPr id="39" name="Rectangle 38"/>
          <p:cNvSpPr/>
          <p:nvPr/>
        </p:nvSpPr>
        <p:spPr>
          <a:xfrm>
            <a:off x="200585" y="5040617"/>
            <a:ext cx="4076700" cy="1615827"/>
          </a:xfrm>
          <a:prstGeom prst="rect">
            <a:avLst/>
          </a:prstGeom>
          <a:ln w="9525">
            <a:solidFill>
              <a:srgbClr val="009983"/>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mn-ea"/>
                <a:cs typeface="+mn-cs"/>
              </a:rPr>
              <a:t>The strongest performance is in the areas of</a:t>
            </a:r>
            <a:r>
              <a:rPr kumimoji="0" lang="en-US" sz="1500" b="0" i="0" u="none" strike="noStrike" kern="1200" cap="none" spc="0" normalizeH="0" baseline="0" noProof="0" dirty="0">
                <a:ln>
                  <a:noFill/>
                </a:ln>
                <a:solidFill>
                  <a:prstClr val="black"/>
                </a:solidFill>
                <a:effectLst/>
                <a:uLnTx/>
                <a:uFillTx/>
                <a:latin typeface="Calibri"/>
                <a:ea typeface="+mn-ea"/>
                <a:cs typeface="+mn-cs"/>
              </a:rPr>
              <a:t>:</a:t>
            </a:r>
          </a:p>
          <a:p>
            <a:pPr marL="285750" lvl="0" indent="-285750">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Dimension </a:t>
            </a:r>
            <a:r>
              <a:rPr lang="en-US" sz="1400" dirty="0">
                <a:solidFill>
                  <a:prstClr val="black"/>
                </a:solidFill>
                <a:latin typeface="Calibri"/>
              </a:rPr>
              <a:t>3</a:t>
            </a:r>
            <a:r>
              <a:rPr lang="en-US" sz="1400" dirty="0">
                <a:solidFill>
                  <a:prstClr val="black"/>
                </a:solidFill>
              </a:rPr>
              <a:t>: </a:t>
            </a:r>
            <a:r>
              <a:rPr lang="en-US" sz="1400" dirty="0" smtClean="0">
                <a:solidFill>
                  <a:prstClr val="black"/>
                </a:solidFill>
              </a:rPr>
              <a:t>Institutional </a:t>
            </a:r>
            <a:r>
              <a:rPr lang="en-US" sz="1400" dirty="0">
                <a:solidFill>
                  <a:prstClr val="black"/>
                </a:solidFill>
              </a:rPr>
              <a:t>and regulatory framework for SME policy </a:t>
            </a:r>
            <a:r>
              <a:rPr lang="en-US" sz="1400" dirty="0" smtClean="0">
                <a:solidFill>
                  <a:prstClr val="black"/>
                </a:solidFill>
              </a:rPr>
              <a:t>making</a:t>
            </a:r>
          </a:p>
          <a:p>
            <a:pPr marL="285750" lvl="0" indent="-285750">
              <a:buFont typeface="Arial" panose="020B0604020202020204" pitchFamily="34" charset="0"/>
              <a:buChar char="•"/>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Dimension 5a</a:t>
            </a:r>
            <a:r>
              <a:rPr lang="en-US" sz="1400" dirty="0">
                <a:solidFill>
                  <a:prstClr val="black"/>
                </a:solidFill>
              </a:rPr>
              <a:t>: </a:t>
            </a:r>
            <a:r>
              <a:rPr lang="en-US" sz="1400" dirty="0" smtClean="0">
                <a:solidFill>
                  <a:prstClr val="black"/>
                </a:solidFill>
              </a:rPr>
              <a:t>Support </a:t>
            </a:r>
            <a:r>
              <a:rPr lang="en-US" sz="1400" dirty="0">
                <a:solidFill>
                  <a:prstClr val="black"/>
                </a:solidFill>
              </a:rPr>
              <a:t>services for </a:t>
            </a:r>
            <a:r>
              <a:rPr lang="en-US" sz="1400" dirty="0" smtClean="0">
                <a:solidFill>
                  <a:prstClr val="black"/>
                </a:solidFill>
              </a:rPr>
              <a:t>SMEs</a:t>
            </a:r>
          </a:p>
          <a:p>
            <a:pPr marL="285750" indent="-285750">
              <a:buFont typeface="Arial" panose="020B0604020202020204" pitchFamily="34" charset="0"/>
              <a:buChar char="•"/>
              <a:defRPr/>
            </a:pPr>
            <a:r>
              <a:rPr lang="en-US" sz="1400" dirty="0">
                <a:solidFill>
                  <a:prstClr val="black"/>
                </a:solidFill>
              </a:rPr>
              <a:t>Dimension 5b: Public </a:t>
            </a:r>
            <a:r>
              <a:rPr lang="en-US" sz="1400" dirty="0" smtClean="0">
                <a:solidFill>
                  <a:prstClr val="black"/>
                </a:solidFill>
              </a:rPr>
              <a:t>procurement</a:t>
            </a:r>
          </a:p>
          <a:p>
            <a:pPr marL="285750" indent="-285750">
              <a:buFont typeface="Arial" panose="020B0604020202020204" pitchFamily="34" charset="0"/>
              <a:buChar char="•"/>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Dimension 7</a:t>
            </a:r>
            <a:r>
              <a:rPr lang="en-US" sz="1400" dirty="0">
                <a:solidFill>
                  <a:prstClr val="black"/>
                </a:solidFill>
                <a:latin typeface="Calibri"/>
              </a:rPr>
              <a:t>:</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Standards and technical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regulations</a:t>
            </a:r>
          </a:p>
          <a:p>
            <a:pPr marL="285750" indent="-285750">
              <a:buFont typeface="Arial" panose="020B0604020202020204" pitchFamily="34" charset="0"/>
              <a:buChar char="•"/>
              <a:defRPr/>
            </a:pPr>
            <a:r>
              <a:rPr lang="en-US" sz="1400" dirty="0" smtClean="0">
                <a:solidFill>
                  <a:prstClr val="black"/>
                </a:solidFill>
                <a:latin typeface="Calibri"/>
              </a:rPr>
              <a:t>Dimension 10: </a:t>
            </a:r>
            <a:r>
              <a:rPr lang="en-US" sz="1400" dirty="0" err="1" smtClean="0">
                <a:solidFill>
                  <a:prstClr val="black"/>
                </a:solidFill>
                <a:latin typeface="Calibri"/>
              </a:rPr>
              <a:t>Internationalisation</a:t>
            </a:r>
            <a:r>
              <a:rPr lang="en-US" sz="1400" dirty="0" smtClean="0">
                <a:solidFill>
                  <a:prstClr val="black"/>
                </a:solidFill>
                <a:latin typeface="Calibri"/>
              </a:rPr>
              <a:t> of SMEs</a:t>
            </a:r>
            <a:endParaRPr kumimoji="0" lang="en-US" sz="14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40" name="Rectangle 39"/>
          <p:cNvSpPr/>
          <p:nvPr/>
        </p:nvSpPr>
        <p:spPr>
          <a:xfrm>
            <a:off x="4407354" y="5040617"/>
            <a:ext cx="4319588" cy="1397948"/>
          </a:xfrm>
          <a:prstGeom prst="rect">
            <a:avLst/>
          </a:prstGeom>
          <a:ln w="9525">
            <a:solidFill>
              <a:schemeClr val="accent6"/>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mn-ea"/>
                <a:cs typeface="+mn-cs"/>
              </a:rPr>
              <a:t>The most room for improvement is in the areas of:</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Dimension 2: Bankruptcy and second chance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a:rPr>
              <a:t>Dimension 8a: Enterprise skills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Dimension 8b: Innovation policy</a:t>
            </a:r>
            <a:r>
              <a:rPr kumimoji="0" lang="en-US" sz="1400" b="0" i="0" u="none" strike="noStrike" kern="1200" cap="none" spc="0" normalizeH="0" noProof="0" dirty="0">
                <a:ln>
                  <a:noFill/>
                </a:ln>
                <a:solidFill>
                  <a:prstClr val="black"/>
                </a:solidFill>
                <a:effectLst/>
                <a:uLnTx/>
                <a:uFillTx/>
                <a:latin typeface="Calibri"/>
                <a:ea typeface="+mn-ea"/>
                <a:cs typeface="+mn-cs"/>
              </a:rPr>
              <a:t> for SMEs</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Dimension 9: SMEs in </a:t>
            </a:r>
            <a:r>
              <a:rPr lang="en-US" sz="1400" dirty="0">
                <a:solidFill>
                  <a:prstClr val="black"/>
                </a:solidFill>
                <a:latin typeface="Calibri"/>
              </a:rPr>
              <a:t>a </a:t>
            </a:r>
            <a:r>
              <a:rPr kumimoji="0" lang="en-US" sz="1400" b="0" i="0" u="none" strike="noStrike" kern="1200" cap="none" spc="0" normalizeH="0" baseline="0" noProof="0" dirty="0">
                <a:ln>
                  <a:noFill/>
                </a:ln>
                <a:solidFill>
                  <a:prstClr val="black"/>
                </a:solidFill>
                <a:effectLst/>
                <a:uLnTx/>
                <a:uFillTx/>
                <a:latin typeface="Calibri"/>
                <a:ea typeface="+mn-ea"/>
                <a:cs typeface="+mn-cs"/>
              </a:rPr>
              <a:t>green economy</a:t>
            </a:r>
          </a:p>
        </p:txBody>
      </p:sp>
      <p:graphicFrame>
        <p:nvGraphicFramePr>
          <p:cNvPr id="10" name="Chart 9"/>
          <p:cNvGraphicFramePr>
            <a:graphicFrameLocks/>
          </p:cNvGraphicFramePr>
          <p:nvPr>
            <p:custDataLst>
              <p:tags r:id="rId1"/>
            </p:custDataLst>
            <p:extLst>
              <p:ext uri="{D42A27DB-BD31-4B8C-83A1-F6EECF244321}">
                <p14:modId xmlns:p14="http://schemas.microsoft.com/office/powerpoint/2010/main" val="2600493450"/>
              </p:ext>
            </p:extLst>
          </p:nvPr>
        </p:nvGraphicFramePr>
        <p:xfrm>
          <a:off x="848998" y="645821"/>
          <a:ext cx="7431402" cy="43950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3268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280400" y="6394559"/>
            <a:ext cx="40639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16839B-FD55-0444-9048-B76148E24AB3}" type="slidenum">
              <a:rPr kumimoji="0" lang="en-US" sz="1400" b="0" i="0" u="none" strike="noStrike" kern="1200" cap="none" spc="0" normalizeH="0" baseline="0" noProof="0" smtClean="0">
                <a:ln>
                  <a:noFill/>
                </a:ln>
                <a:solidFill>
                  <a:prstClr val="black">
                    <a:tint val="75000"/>
                  </a:prstClr>
                </a:solidFill>
                <a:effectLst/>
                <a:uLnTx/>
                <a:uFillTx/>
                <a:latin typeface="Gadugi" panose="020B0502040204020203" pitchFamily="34" charset="0"/>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prstClr val="black">
                  <a:tint val="75000"/>
                </a:prstClr>
              </a:solidFill>
              <a:effectLst/>
              <a:uLnTx/>
              <a:uFillTx/>
              <a:latin typeface="Gadugi" panose="020B0502040204020203" pitchFamily="34" charset="0"/>
              <a:ea typeface="+mn-ea"/>
              <a:cs typeface="Arial"/>
            </a:endParaRPr>
          </a:p>
        </p:txBody>
      </p:sp>
      <p:sp>
        <p:nvSpPr>
          <p:cNvPr id="14" name="Title 1"/>
          <p:cNvSpPr>
            <a:spLocks noGrp="1"/>
          </p:cNvSpPr>
          <p:nvPr/>
        </p:nvSpPr>
        <p:spPr>
          <a:xfrm>
            <a:off x="534680" y="251278"/>
            <a:ext cx="8261507"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Gadugi"/>
                <a:ea typeface="ＭＳ Ｐゴシック" charset="-128"/>
                <a:cs typeface="Gadugi"/>
              </a:rPr>
              <a:t>SME greening</a:t>
            </a:r>
            <a:endParaRPr kumimoji="0" lang="en-GB" sz="2400" b="1" i="0" u="none" strike="noStrike" kern="1200" cap="none" spc="0" normalizeH="0" baseline="0" noProof="0" dirty="0">
              <a:ln>
                <a:noFill/>
              </a:ln>
              <a:solidFill>
                <a:prstClr val="white"/>
              </a:solidFill>
              <a:effectLst/>
              <a:uLnTx/>
              <a:uFillTx/>
              <a:latin typeface="Gadugi"/>
              <a:ea typeface="ＭＳ Ｐゴシック" charset="-128"/>
              <a:cs typeface="Gadugi"/>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227" y="201777"/>
            <a:ext cx="260609" cy="540000"/>
          </a:xfrm>
          <a:prstGeom prst="rect">
            <a:avLst/>
          </a:prstGeom>
        </p:spPr>
      </p:pic>
      <p:sp>
        <p:nvSpPr>
          <p:cNvPr id="5" name="TextBox 4"/>
          <p:cNvSpPr txBox="1"/>
          <p:nvPr/>
        </p:nvSpPr>
        <p:spPr>
          <a:xfrm>
            <a:off x="531482" y="684684"/>
            <a:ext cx="5795198" cy="2616101"/>
          </a:xfrm>
          <a:prstGeom prst="rect">
            <a:avLst/>
          </a:prstGeom>
          <a:noFill/>
        </p:spPr>
        <p:txBody>
          <a:bodyPr wrap="square" rtlCol="0">
            <a:spAutoFit/>
          </a:bodyPr>
          <a:lstStyle/>
          <a:p>
            <a:pPr algn="just">
              <a:spcAft>
                <a:spcPts val="600"/>
              </a:spcAft>
              <a:buClr>
                <a:srgbClr val="008163"/>
              </a:buClr>
            </a:pPr>
            <a:endParaRPr lang="en-US" sz="600" b="1" dirty="0" smtClean="0">
              <a:latin typeface="Gadugi" panose="020B0502040204020203" pitchFamily="34" charset="0"/>
              <a:ea typeface="Gadugi" panose="020B0502040204020203" pitchFamily="34" charset="0"/>
            </a:endParaRPr>
          </a:p>
          <a:p>
            <a:pPr algn="just">
              <a:spcAft>
                <a:spcPts val="600"/>
              </a:spcAft>
              <a:buClr>
                <a:srgbClr val="008163"/>
              </a:buClr>
            </a:pPr>
            <a:r>
              <a:rPr lang="en-US" sz="1400" b="1" dirty="0" smtClean="0">
                <a:latin typeface="Gadugi" panose="020B0502040204020203" pitchFamily="34" charset="0"/>
                <a:ea typeface="Gadugi" panose="020B0502040204020203" pitchFamily="34" charset="0"/>
              </a:rPr>
              <a:t>Well-developed </a:t>
            </a:r>
            <a:r>
              <a:rPr lang="en-US" sz="1400" b="1" dirty="0">
                <a:latin typeface="Gadugi" panose="020B0502040204020203" pitchFamily="34" charset="0"/>
                <a:ea typeface="Gadugi" panose="020B0502040204020203" pitchFamily="34" charset="0"/>
              </a:rPr>
              <a:t>SME </a:t>
            </a:r>
            <a:r>
              <a:rPr lang="en-US" sz="1400" b="1" dirty="0" smtClean="0">
                <a:latin typeface="Gadugi" panose="020B0502040204020203" pitchFamily="34" charset="0"/>
                <a:ea typeface="Gadugi" panose="020B0502040204020203" pitchFamily="34" charset="0"/>
              </a:rPr>
              <a:t>strategies, inter-institutional </a:t>
            </a:r>
            <a:r>
              <a:rPr lang="en-US" sz="1400" b="1" dirty="0">
                <a:latin typeface="Gadugi" panose="020B0502040204020203" pitchFamily="34" charset="0"/>
                <a:ea typeface="Gadugi" panose="020B0502040204020203" pitchFamily="34" charset="0"/>
              </a:rPr>
              <a:t>co-ordination and </a:t>
            </a:r>
            <a:r>
              <a:rPr lang="en-GB" sz="1400" b="1" dirty="0" smtClean="0">
                <a:latin typeface="Gadugi" panose="020B0502040204020203" pitchFamily="34" charset="0"/>
                <a:ea typeface="Gadugi" panose="020B0502040204020203" pitchFamily="34" charset="0"/>
              </a:rPr>
              <a:t>M&amp;E improved</a:t>
            </a:r>
            <a:endParaRPr lang="en-US" sz="1400" b="1" dirty="0" smtClean="0">
              <a:latin typeface="Gadugi" panose="020B0502040204020203" pitchFamily="34" charset="0"/>
              <a:ea typeface="Gadugi" panose="020B0502040204020203" pitchFamily="34" charset="0"/>
            </a:endParaRPr>
          </a:p>
          <a:p>
            <a:pPr algn="just">
              <a:spcAft>
                <a:spcPts val="600"/>
              </a:spcAft>
              <a:buClr>
                <a:srgbClr val="008163"/>
              </a:buClr>
            </a:pPr>
            <a:r>
              <a:rPr lang="en-US" sz="1400" b="1" dirty="0" smtClean="0">
                <a:latin typeface="Gadugi" panose="020B0502040204020203" pitchFamily="34" charset="0"/>
                <a:ea typeface="Gadugi" panose="020B0502040204020203" pitchFamily="34" charset="0"/>
              </a:rPr>
              <a:t>Increased use of regulatory impact assessment (RIA) and public-private consultations (PPCs) </a:t>
            </a:r>
          </a:p>
          <a:p>
            <a:pPr algn="just">
              <a:spcAft>
                <a:spcPts val="600"/>
              </a:spcAft>
              <a:buClr>
                <a:srgbClr val="008163"/>
              </a:buClr>
            </a:pPr>
            <a:r>
              <a:rPr lang="en-US" sz="1400" b="1" dirty="0" smtClean="0">
                <a:latin typeface="Gadugi" panose="020B0502040204020203" pitchFamily="34" charset="0"/>
                <a:ea typeface="Gadugi" panose="020B0502040204020203" pitchFamily="34" charset="0"/>
              </a:rPr>
              <a:t>Enhanced digital </a:t>
            </a:r>
            <a:r>
              <a:rPr lang="en-US" sz="1400" b="1" dirty="0">
                <a:latin typeface="Gadugi" panose="020B0502040204020203" pitchFamily="34" charset="0"/>
                <a:ea typeface="Gadugi" panose="020B0502040204020203" pitchFamily="34" charset="0"/>
              </a:rPr>
              <a:t>government services for </a:t>
            </a:r>
            <a:r>
              <a:rPr lang="en-US" sz="1400" b="1" dirty="0" smtClean="0">
                <a:latin typeface="Gadugi" panose="020B0502040204020203" pitchFamily="34" charset="0"/>
                <a:ea typeface="Gadugi" panose="020B0502040204020203" pitchFamily="34" charset="0"/>
              </a:rPr>
              <a:t>SMEs </a:t>
            </a:r>
          </a:p>
          <a:p>
            <a:pPr algn="just">
              <a:spcAft>
                <a:spcPts val="600"/>
              </a:spcAft>
              <a:buClr>
                <a:srgbClr val="008163"/>
              </a:buClr>
            </a:pPr>
            <a:endParaRPr lang="en-US" sz="100" b="1" dirty="0" smtClean="0">
              <a:latin typeface="Gadugi" panose="020B0502040204020203" pitchFamily="34" charset="0"/>
              <a:ea typeface="Gadugi" panose="020B0502040204020203" pitchFamily="34" charset="0"/>
            </a:endParaRPr>
          </a:p>
          <a:p>
            <a:pPr algn="just">
              <a:spcAft>
                <a:spcPts val="1200"/>
              </a:spcAft>
              <a:buClr>
                <a:srgbClr val="008163"/>
              </a:buClr>
            </a:pPr>
            <a:r>
              <a:rPr lang="en-US" sz="1400" b="1" dirty="0" smtClean="0">
                <a:latin typeface="Gadugi" panose="020B0502040204020203" pitchFamily="34" charset="0"/>
                <a:ea typeface="Gadugi" panose="020B0502040204020203" pitchFamily="34" charset="0"/>
              </a:rPr>
              <a:t>Simplification </a:t>
            </a:r>
            <a:r>
              <a:rPr lang="en-US" sz="1400" b="1" dirty="0">
                <a:latin typeface="Gadugi" panose="020B0502040204020203" pitchFamily="34" charset="0"/>
                <a:ea typeface="Gadugi" panose="020B0502040204020203" pitchFamily="34" charset="0"/>
              </a:rPr>
              <a:t>and </a:t>
            </a:r>
            <a:r>
              <a:rPr lang="en-US" sz="1400" b="1" dirty="0" err="1" smtClean="0">
                <a:latin typeface="Gadugi" panose="020B0502040204020203" pitchFamily="34" charset="0"/>
                <a:ea typeface="Gadugi" panose="020B0502040204020203" pitchFamily="34" charset="0"/>
              </a:rPr>
              <a:t>digitalisation</a:t>
            </a:r>
            <a:r>
              <a:rPr lang="en-US" sz="1400" b="1" dirty="0" smtClean="0">
                <a:latin typeface="Gadugi" panose="020B0502040204020203" pitchFamily="34" charset="0"/>
                <a:ea typeface="Gadugi" panose="020B0502040204020203" pitchFamily="34" charset="0"/>
              </a:rPr>
              <a:t> of </a:t>
            </a:r>
            <a:r>
              <a:rPr lang="en-US" sz="1400" b="1" dirty="0">
                <a:latin typeface="Gadugi" panose="020B0502040204020203" pitchFamily="34" charset="0"/>
                <a:ea typeface="Gadugi" panose="020B0502040204020203" pitchFamily="34" charset="0"/>
              </a:rPr>
              <a:t>company registration processes</a:t>
            </a:r>
            <a:endParaRPr lang="en-US" sz="1400" b="1" dirty="0" smtClean="0">
              <a:latin typeface="Gadugi" panose="020B0502040204020203" pitchFamily="34" charset="0"/>
              <a:ea typeface="Gadugi" panose="020B0502040204020203" pitchFamily="34" charset="0"/>
            </a:endParaRPr>
          </a:p>
          <a:p>
            <a:pPr algn="just">
              <a:spcAft>
                <a:spcPts val="1200"/>
              </a:spcAft>
              <a:buClr>
                <a:srgbClr val="008163"/>
              </a:buClr>
            </a:pPr>
            <a:r>
              <a:rPr lang="en-US" sz="1400" b="1" dirty="0" smtClean="0">
                <a:latin typeface="Gadugi" panose="020B0502040204020203" pitchFamily="34" charset="0"/>
                <a:ea typeface="Gadugi" panose="020B0502040204020203" pitchFamily="34" charset="0"/>
              </a:rPr>
              <a:t>Comprehensive </a:t>
            </a:r>
            <a:r>
              <a:rPr lang="en-US" sz="1400" b="1" dirty="0">
                <a:latin typeface="Gadugi" panose="020B0502040204020203" pitchFamily="34" charset="0"/>
                <a:ea typeface="Gadugi" panose="020B0502040204020203" pitchFamily="34" charset="0"/>
              </a:rPr>
              <a:t>sets of tax measures </a:t>
            </a:r>
            <a:r>
              <a:rPr lang="en-US" sz="1400" b="1" dirty="0" smtClean="0">
                <a:latin typeface="Gadugi" panose="020B0502040204020203" pitchFamily="34" charset="0"/>
                <a:ea typeface="Gadugi" panose="020B0502040204020203" pitchFamily="34" charset="0"/>
              </a:rPr>
              <a:t>introduced </a:t>
            </a:r>
          </a:p>
          <a:p>
            <a:pPr algn="just">
              <a:spcAft>
                <a:spcPts val="600"/>
              </a:spcAft>
              <a:buClr>
                <a:srgbClr val="008163"/>
              </a:buClr>
            </a:pPr>
            <a:r>
              <a:rPr lang="en-US" sz="1400" b="1" dirty="0" smtClean="0">
                <a:latin typeface="Gadugi" panose="020B0502040204020203" pitchFamily="34" charset="0"/>
                <a:ea typeface="Gadugi" panose="020B0502040204020203" pitchFamily="34" charset="0"/>
              </a:rPr>
              <a:t>Slight improvement in insolvency regimes</a:t>
            </a:r>
            <a:endParaRPr lang="en-GB" sz="1400" b="1" dirty="0">
              <a:latin typeface="Gadugi" panose="020B0502040204020203" pitchFamily="34" charset="0"/>
              <a:ea typeface="Gadugi" panose="020B0502040204020203" pitchFamily="34" charset="0"/>
            </a:endParaRPr>
          </a:p>
        </p:txBody>
      </p:sp>
      <p:sp>
        <p:nvSpPr>
          <p:cNvPr id="19" name="Title 1"/>
          <p:cNvSpPr>
            <a:spLocks noGrp="1"/>
          </p:cNvSpPr>
          <p:nvPr/>
        </p:nvSpPr>
        <p:spPr>
          <a:xfrm>
            <a:off x="638313" y="287627"/>
            <a:ext cx="8208000"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pPr>
              <a:defRPr/>
            </a:pPr>
            <a:r>
              <a:rPr lang="en-US" sz="1800" dirty="0" smtClean="0">
                <a:solidFill>
                  <a:srgbClr val="009983"/>
                </a:solidFill>
                <a:latin typeface="Gadugi"/>
                <a:cs typeface="Gadugi"/>
              </a:rPr>
              <a:t>1. Responsive government</a:t>
            </a:r>
            <a:endParaRPr lang="en-GB" sz="1800" dirty="0">
              <a:solidFill>
                <a:srgbClr val="FF0000"/>
              </a:solidFill>
              <a:latin typeface="Gadugi"/>
              <a:cs typeface="Gadugi"/>
            </a:endParaRPr>
          </a:p>
        </p:txBody>
      </p:sp>
      <p:sp>
        <p:nvSpPr>
          <p:cNvPr id="2" name="TextBox 1"/>
          <p:cNvSpPr txBox="1"/>
          <p:nvPr/>
        </p:nvSpPr>
        <p:spPr>
          <a:xfrm>
            <a:off x="6731694" y="2507886"/>
            <a:ext cx="1898267" cy="230832"/>
          </a:xfrm>
          <a:prstGeom prst="rect">
            <a:avLst/>
          </a:prstGeom>
          <a:noFill/>
        </p:spPr>
        <p:txBody>
          <a:bodyPr wrap="square" rtlCol="0">
            <a:spAutoFit/>
          </a:bodyPr>
          <a:lstStyle/>
          <a:p>
            <a:r>
              <a:rPr lang="en-GB" sz="900" b="1" smtClean="0">
                <a:latin typeface="Gadugi" panose="020B0502040204020203" pitchFamily="34" charset="0"/>
                <a:ea typeface="Gadugi" panose="020B0502040204020203" pitchFamily="34" charset="0"/>
              </a:rPr>
              <a:t>Bankruptcy </a:t>
            </a:r>
            <a:r>
              <a:rPr lang="en-GB" sz="900" b="1" dirty="0">
                <a:latin typeface="Gadugi" panose="020B0502040204020203" pitchFamily="34" charset="0"/>
                <a:ea typeface="Gadugi" panose="020B0502040204020203" pitchFamily="34" charset="0"/>
              </a:rPr>
              <a:t>and second chance</a:t>
            </a:r>
          </a:p>
        </p:txBody>
      </p:sp>
      <p:sp>
        <p:nvSpPr>
          <p:cNvPr id="16" name="TextBox 15"/>
          <p:cNvSpPr txBox="1"/>
          <p:nvPr/>
        </p:nvSpPr>
        <p:spPr>
          <a:xfrm>
            <a:off x="6510261" y="4396369"/>
            <a:ext cx="2336052" cy="230832"/>
          </a:xfrm>
          <a:prstGeom prst="rect">
            <a:avLst/>
          </a:prstGeom>
          <a:noFill/>
        </p:spPr>
        <p:txBody>
          <a:bodyPr wrap="square" rtlCol="0">
            <a:spAutoFit/>
          </a:bodyPr>
          <a:lstStyle/>
          <a:p>
            <a:r>
              <a:rPr lang="en-GB" sz="900" b="1" smtClean="0">
                <a:latin typeface="Gadugi" panose="020B0502040204020203" pitchFamily="34" charset="0"/>
                <a:ea typeface="Gadugi" panose="020B0502040204020203" pitchFamily="34" charset="0"/>
              </a:rPr>
              <a:t>Institutional </a:t>
            </a:r>
            <a:r>
              <a:rPr lang="en-GB" sz="900" b="1" dirty="0">
                <a:latin typeface="Gadugi" panose="020B0502040204020203" pitchFamily="34" charset="0"/>
                <a:ea typeface="Gadugi" panose="020B0502040204020203" pitchFamily="34" charset="0"/>
              </a:rPr>
              <a:t>and regulatory framework</a:t>
            </a:r>
          </a:p>
        </p:txBody>
      </p:sp>
      <p:graphicFrame>
        <p:nvGraphicFramePr>
          <p:cNvPr id="18" name="Chart 17"/>
          <p:cNvGraphicFramePr>
            <a:graphicFrameLocks/>
          </p:cNvGraphicFramePr>
          <p:nvPr>
            <p:custDataLst>
              <p:tags r:id="rId1"/>
            </p:custDataLst>
            <p:extLst>
              <p:ext uri="{D42A27DB-BD31-4B8C-83A1-F6EECF244321}">
                <p14:modId xmlns:p14="http://schemas.microsoft.com/office/powerpoint/2010/main" val="2223698122"/>
              </p:ext>
            </p:extLst>
          </p:nvPr>
        </p:nvGraphicFramePr>
        <p:xfrm>
          <a:off x="5880307" y="2622245"/>
          <a:ext cx="3424060" cy="1878273"/>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p:cNvSpPr txBox="1"/>
          <p:nvPr/>
        </p:nvSpPr>
        <p:spPr>
          <a:xfrm>
            <a:off x="6890367" y="6322663"/>
            <a:ext cx="1593232" cy="230832"/>
          </a:xfrm>
          <a:prstGeom prst="rect">
            <a:avLst/>
          </a:prstGeom>
          <a:noFill/>
        </p:spPr>
        <p:txBody>
          <a:bodyPr wrap="square" rtlCol="0">
            <a:spAutoFit/>
          </a:bodyPr>
          <a:lstStyle/>
          <a:p>
            <a:r>
              <a:rPr lang="en-GB" sz="900" b="1" smtClean="0">
                <a:latin typeface="Gadugi" panose="020B0502040204020203" pitchFamily="34" charset="0"/>
                <a:ea typeface="Gadugi" panose="020B0502040204020203" pitchFamily="34" charset="0"/>
              </a:rPr>
              <a:t>Operational </a:t>
            </a:r>
            <a:r>
              <a:rPr lang="en-GB" sz="900" b="1" dirty="0">
                <a:latin typeface="Gadugi" panose="020B0502040204020203" pitchFamily="34" charset="0"/>
                <a:ea typeface="Gadugi" panose="020B0502040204020203" pitchFamily="34" charset="0"/>
              </a:rPr>
              <a:t>environment</a:t>
            </a:r>
          </a:p>
        </p:txBody>
      </p:sp>
      <p:graphicFrame>
        <p:nvGraphicFramePr>
          <p:cNvPr id="22" name="Chart 21"/>
          <p:cNvGraphicFramePr>
            <a:graphicFrameLocks/>
          </p:cNvGraphicFramePr>
          <p:nvPr>
            <p:custDataLst>
              <p:tags r:id="rId2"/>
            </p:custDataLst>
            <p:extLst>
              <p:ext uri="{D42A27DB-BD31-4B8C-83A1-F6EECF244321}">
                <p14:modId xmlns:p14="http://schemas.microsoft.com/office/powerpoint/2010/main" val="3904781063"/>
              </p:ext>
            </p:extLst>
          </p:nvPr>
        </p:nvGraphicFramePr>
        <p:xfrm>
          <a:off x="6364407" y="4550380"/>
          <a:ext cx="2455860" cy="1881157"/>
        </p:xfrm>
        <a:graphic>
          <a:graphicData uri="http://schemas.openxmlformats.org/drawingml/2006/chart">
            <c:chart xmlns:c="http://schemas.openxmlformats.org/drawingml/2006/chart" xmlns:r="http://schemas.openxmlformats.org/officeDocument/2006/relationships" r:id="rId8"/>
          </a:graphicData>
        </a:graphic>
      </p:graphicFrame>
      <p:grpSp>
        <p:nvGrpSpPr>
          <p:cNvPr id="25" name="Group 24"/>
          <p:cNvGrpSpPr/>
          <p:nvPr/>
        </p:nvGrpSpPr>
        <p:grpSpPr>
          <a:xfrm>
            <a:off x="569437" y="5225889"/>
            <a:ext cx="2618001" cy="1205648"/>
            <a:chOff x="5852252" y="1202174"/>
            <a:chExt cx="3200204" cy="1143044"/>
          </a:xfrm>
        </p:grpSpPr>
        <p:sp>
          <p:nvSpPr>
            <p:cNvPr id="26" name="Rectangle à coins arrondis 25"/>
            <p:cNvSpPr/>
            <p:nvPr/>
          </p:nvSpPr>
          <p:spPr>
            <a:xfrm>
              <a:off x="5852252" y="1202174"/>
              <a:ext cx="2918639" cy="1143044"/>
            </a:xfrm>
            <a:prstGeom prst="roundRect">
              <a:avLst/>
            </a:prstGeom>
            <a:noFill/>
            <a:ln>
              <a:solidFill>
                <a:srgbClr val="ACCC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6672562" y="1299459"/>
              <a:ext cx="2379894" cy="496051"/>
            </a:xfrm>
            <a:prstGeom prst="rect">
              <a:avLst/>
            </a:prstGeom>
          </p:spPr>
          <p:txBody>
            <a:bodyPr wrap="square">
              <a:spAutoFit/>
            </a:bodyPr>
            <a:lstStyle/>
            <a:p>
              <a:r>
                <a:rPr lang="en-US" sz="2400" dirty="0" smtClean="0"/>
                <a:t>6</a:t>
              </a:r>
              <a:r>
                <a:rPr lang="en-US" sz="2800" dirty="0" smtClean="0"/>
                <a:t> </a:t>
              </a:r>
              <a:r>
                <a:rPr lang="en-US" sz="1200" dirty="0" smtClean="0"/>
                <a:t>WBT economies</a:t>
              </a:r>
              <a:endParaRPr lang="en-US" sz="1100" dirty="0" smtClean="0"/>
            </a:p>
          </p:txBody>
        </p:sp>
        <p:sp>
          <p:nvSpPr>
            <p:cNvPr id="29" name="Rectangle 28"/>
            <p:cNvSpPr/>
            <p:nvPr/>
          </p:nvSpPr>
          <p:spPr>
            <a:xfrm>
              <a:off x="6016681" y="1829373"/>
              <a:ext cx="2866784" cy="437693"/>
            </a:xfrm>
            <a:prstGeom prst="rect">
              <a:avLst/>
            </a:prstGeom>
          </p:spPr>
          <p:txBody>
            <a:bodyPr wrap="square">
              <a:spAutoFit/>
            </a:bodyPr>
            <a:lstStyle/>
            <a:p>
              <a:r>
                <a:rPr lang="en-US" sz="1200" i="1" dirty="0"/>
                <a:t>enable </a:t>
              </a:r>
              <a:r>
                <a:rPr lang="en-US" sz="1200" b="1" i="1" dirty="0"/>
                <a:t>electronic registration</a:t>
              </a:r>
              <a:r>
                <a:rPr lang="en-US" sz="1200" i="1" dirty="0"/>
                <a:t> of companies </a:t>
              </a:r>
              <a:r>
                <a:rPr lang="en-US" sz="1200" i="1" dirty="0" smtClean="0"/>
                <a:t>(up from 3 in 2019)</a:t>
              </a:r>
              <a:endParaRPr lang="en-US" sz="1200" i="1" dirty="0"/>
            </a:p>
          </p:txBody>
        </p:sp>
      </p:grpSp>
      <p:pic>
        <p:nvPicPr>
          <p:cNvPr id="35" name="Picture 4" descr="https://cdn-icons-png.flaticon.com/512/1728/172850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082" y="5287471"/>
            <a:ext cx="556832" cy="556832"/>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35"/>
          <p:cNvGrpSpPr/>
          <p:nvPr/>
        </p:nvGrpSpPr>
        <p:grpSpPr>
          <a:xfrm>
            <a:off x="3389861" y="5202846"/>
            <a:ext cx="2893221" cy="1228690"/>
            <a:chOff x="5852252" y="1169998"/>
            <a:chExt cx="3138202" cy="1175220"/>
          </a:xfrm>
        </p:grpSpPr>
        <p:sp>
          <p:nvSpPr>
            <p:cNvPr id="37" name="Rectangle à coins arrondis 25"/>
            <p:cNvSpPr/>
            <p:nvPr/>
          </p:nvSpPr>
          <p:spPr>
            <a:xfrm>
              <a:off x="5852252" y="1202174"/>
              <a:ext cx="2918639" cy="1143044"/>
            </a:xfrm>
            <a:prstGeom prst="roundRect">
              <a:avLst/>
            </a:prstGeom>
            <a:noFill/>
            <a:ln>
              <a:solidFill>
                <a:srgbClr val="ACCC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p:nvSpPr>
          <p:spPr>
            <a:xfrm>
              <a:off x="6610561" y="1169998"/>
              <a:ext cx="2379893" cy="618204"/>
            </a:xfrm>
            <a:prstGeom prst="rect">
              <a:avLst/>
            </a:prstGeom>
          </p:spPr>
          <p:txBody>
            <a:bodyPr wrap="square">
              <a:spAutoFit/>
            </a:bodyPr>
            <a:lstStyle/>
            <a:p>
              <a:r>
                <a:rPr lang="en-US" sz="2400" dirty="0" smtClean="0"/>
                <a:t>3 out of 7  </a:t>
              </a:r>
            </a:p>
            <a:p>
              <a:r>
                <a:rPr lang="en-US" sz="1200" dirty="0" smtClean="0"/>
                <a:t>WBT economies </a:t>
              </a:r>
            </a:p>
          </p:txBody>
        </p:sp>
        <p:sp>
          <p:nvSpPr>
            <p:cNvPr id="39" name="Rectangle 38"/>
            <p:cNvSpPr/>
            <p:nvPr/>
          </p:nvSpPr>
          <p:spPr>
            <a:xfrm>
              <a:off x="5952144" y="1552875"/>
              <a:ext cx="2866784" cy="780114"/>
            </a:xfrm>
            <a:prstGeom prst="rect">
              <a:avLst/>
            </a:prstGeom>
          </p:spPr>
          <p:txBody>
            <a:bodyPr wrap="square">
              <a:spAutoFit/>
            </a:bodyPr>
            <a:lstStyle/>
            <a:p>
              <a:endParaRPr lang="en-US" sz="1100" i="1" dirty="0" smtClean="0"/>
            </a:p>
            <a:p>
              <a:r>
                <a:rPr lang="en-US" sz="1200" i="1" dirty="0" smtClean="0"/>
                <a:t>conduct </a:t>
              </a:r>
              <a:r>
                <a:rPr lang="en-US" sz="1200" b="1" i="1" dirty="0" smtClean="0"/>
                <a:t>aggregate reporting on PPCs </a:t>
              </a:r>
              <a:r>
                <a:rPr lang="en-US" sz="1200" i="1" dirty="0" smtClean="0"/>
                <a:t>across different line ministries to measure their quality and consistency</a:t>
              </a:r>
              <a:endParaRPr lang="en-US" sz="1200" b="1" i="1" dirty="0"/>
            </a:p>
          </p:txBody>
        </p:sp>
      </p:grpSp>
      <p:pic>
        <p:nvPicPr>
          <p:cNvPr id="40" name="Picture 6" descr="https://cdn-icons-png.flaticon.com/512/1283/128334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3100" y="5295819"/>
            <a:ext cx="484536" cy="4845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 name="Chart 40"/>
          <p:cNvGraphicFramePr>
            <a:graphicFrameLocks/>
          </p:cNvGraphicFramePr>
          <p:nvPr>
            <p:custDataLst>
              <p:tags r:id="rId3"/>
            </p:custDataLst>
            <p:extLst>
              <p:ext uri="{D42A27DB-BD31-4B8C-83A1-F6EECF244321}">
                <p14:modId xmlns:p14="http://schemas.microsoft.com/office/powerpoint/2010/main" val="1878608289"/>
              </p:ext>
            </p:extLst>
          </p:nvPr>
        </p:nvGraphicFramePr>
        <p:xfrm>
          <a:off x="5368770" y="404271"/>
          <a:ext cx="4624117" cy="2363358"/>
        </p:xfrm>
        <a:graphic>
          <a:graphicData uri="http://schemas.openxmlformats.org/drawingml/2006/chart">
            <c:chart xmlns:c="http://schemas.openxmlformats.org/drawingml/2006/chart" xmlns:r="http://schemas.openxmlformats.org/officeDocument/2006/relationships" r:id="rId11"/>
          </a:graphicData>
        </a:graphic>
      </p:graphicFrame>
      <p:sp>
        <p:nvSpPr>
          <p:cNvPr id="23" name="Oval 22"/>
          <p:cNvSpPr/>
          <p:nvPr/>
        </p:nvSpPr>
        <p:spPr>
          <a:xfrm>
            <a:off x="220574" y="931035"/>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smtClean="0"/>
              <a:t>1</a:t>
            </a:r>
            <a:endParaRPr lang="fr-FR" sz="1200" b="1" dirty="0"/>
          </a:p>
        </p:txBody>
      </p:sp>
      <p:sp>
        <p:nvSpPr>
          <p:cNvPr id="24" name="Oval 23"/>
          <p:cNvSpPr/>
          <p:nvPr/>
        </p:nvSpPr>
        <p:spPr>
          <a:xfrm>
            <a:off x="220505" y="1438690"/>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2</a:t>
            </a:r>
          </a:p>
        </p:txBody>
      </p:sp>
      <p:sp>
        <p:nvSpPr>
          <p:cNvPr id="27" name="Oval 26"/>
          <p:cNvSpPr/>
          <p:nvPr/>
        </p:nvSpPr>
        <p:spPr>
          <a:xfrm>
            <a:off x="220504" y="1897945"/>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3</a:t>
            </a:r>
          </a:p>
        </p:txBody>
      </p:sp>
      <p:sp>
        <p:nvSpPr>
          <p:cNvPr id="30" name="Oval 29"/>
          <p:cNvSpPr/>
          <p:nvPr/>
        </p:nvSpPr>
        <p:spPr>
          <a:xfrm>
            <a:off x="220504" y="2265644"/>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4</a:t>
            </a:r>
          </a:p>
        </p:txBody>
      </p:sp>
      <p:sp>
        <p:nvSpPr>
          <p:cNvPr id="31" name="Oval 30"/>
          <p:cNvSpPr/>
          <p:nvPr/>
        </p:nvSpPr>
        <p:spPr>
          <a:xfrm>
            <a:off x="220574" y="2616182"/>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smtClean="0"/>
              <a:t>5</a:t>
            </a:r>
            <a:endParaRPr lang="fr-FR" sz="1200" b="1" dirty="0"/>
          </a:p>
        </p:txBody>
      </p:sp>
      <p:sp>
        <p:nvSpPr>
          <p:cNvPr id="32" name="Oval 31"/>
          <p:cNvSpPr/>
          <p:nvPr/>
        </p:nvSpPr>
        <p:spPr>
          <a:xfrm>
            <a:off x="220505" y="2983964"/>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6</a:t>
            </a:r>
          </a:p>
        </p:txBody>
      </p:sp>
      <p:sp>
        <p:nvSpPr>
          <p:cNvPr id="3" name="Rectangle 2"/>
          <p:cNvSpPr/>
          <p:nvPr/>
        </p:nvSpPr>
        <p:spPr>
          <a:xfrm>
            <a:off x="220504" y="3859743"/>
            <a:ext cx="6106175" cy="1631216"/>
          </a:xfrm>
          <a:prstGeom prst="rect">
            <a:avLst/>
          </a:prstGeom>
        </p:spPr>
        <p:txBody>
          <a:bodyPr wrap="square">
            <a:spAutoFit/>
          </a:bodyPr>
          <a:lstStyle/>
          <a:p>
            <a:pPr marL="285750" indent="-285750" algn="just">
              <a:spcAft>
                <a:spcPts val="600"/>
              </a:spcAft>
              <a:buClr>
                <a:srgbClr val="008163"/>
              </a:buClr>
              <a:buFont typeface="Wingdings" panose="05000000000000000000" pitchFamily="2" charset="2"/>
              <a:buChar char="v"/>
            </a:pPr>
            <a:r>
              <a:rPr lang="en-GB" sz="1400" b="1" smtClean="0">
                <a:latin typeface="Gadugi" panose="020B0502040204020203" pitchFamily="34" charset="0"/>
                <a:ea typeface="Gadugi" panose="020B0502040204020203" pitchFamily="34" charset="0"/>
              </a:rPr>
              <a:t>Further </a:t>
            </a:r>
            <a:r>
              <a:rPr lang="en-GB" sz="1400" b="1" dirty="0">
                <a:latin typeface="Gadugi" panose="020B0502040204020203" pitchFamily="34" charset="0"/>
                <a:ea typeface="Gadugi" panose="020B0502040204020203" pitchFamily="34" charset="0"/>
              </a:rPr>
              <a:t>advance the institutional and regulatory </a:t>
            </a:r>
            <a:r>
              <a:rPr lang="en-GB" sz="1400" b="1" dirty="0" smtClean="0">
                <a:latin typeface="Gadugi" panose="020B0502040204020203" pitchFamily="34" charset="0"/>
                <a:ea typeface="Gadugi" panose="020B0502040204020203" pitchFamily="34" charset="0"/>
              </a:rPr>
              <a:t>frameworks</a:t>
            </a:r>
          </a:p>
          <a:p>
            <a:pPr marL="285750" indent="-285750" algn="just">
              <a:spcAft>
                <a:spcPts val="600"/>
              </a:spcAft>
              <a:buClr>
                <a:srgbClr val="008163"/>
              </a:buClr>
              <a:buFont typeface="Wingdings" panose="05000000000000000000" pitchFamily="2" charset="2"/>
              <a:buChar char="v"/>
            </a:pPr>
            <a:r>
              <a:rPr lang="en-GB" sz="1400" b="1" dirty="0">
                <a:latin typeface="Gadugi" panose="020B0502040204020203" pitchFamily="34" charset="0"/>
                <a:ea typeface="Gadugi" panose="020B0502040204020203" pitchFamily="34" charset="0"/>
              </a:rPr>
              <a:t>Ensure that digital government reforms deliver digital services </a:t>
            </a:r>
            <a:r>
              <a:rPr lang="en-GB" sz="1400" b="1" dirty="0" smtClean="0">
                <a:latin typeface="Gadugi" panose="020B0502040204020203" pitchFamily="34" charset="0"/>
                <a:ea typeface="Gadugi" panose="020B0502040204020203" pitchFamily="34" charset="0"/>
              </a:rPr>
              <a:t>relevant </a:t>
            </a:r>
            <a:r>
              <a:rPr lang="en-GB" sz="1400" b="1" dirty="0">
                <a:latin typeface="Gadugi" panose="020B0502040204020203" pitchFamily="34" charset="0"/>
                <a:ea typeface="Gadugi" panose="020B0502040204020203" pitchFamily="34" charset="0"/>
              </a:rPr>
              <a:t>and responsive to the needs of </a:t>
            </a:r>
            <a:r>
              <a:rPr lang="en-GB" sz="1400" b="1" dirty="0" smtClean="0">
                <a:latin typeface="Gadugi" panose="020B0502040204020203" pitchFamily="34" charset="0"/>
                <a:ea typeface="Gadugi" panose="020B0502040204020203" pitchFamily="34" charset="0"/>
              </a:rPr>
              <a:t>SME</a:t>
            </a:r>
          </a:p>
          <a:p>
            <a:pPr marL="285750" indent="-285750" algn="just">
              <a:spcAft>
                <a:spcPts val="600"/>
              </a:spcAft>
              <a:buClr>
                <a:srgbClr val="008163"/>
              </a:buClr>
              <a:buFont typeface="Wingdings" panose="05000000000000000000" pitchFamily="2" charset="2"/>
              <a:buChar char="v"/>
            </a:pPr>
            <a:r>
              <a:rPr lang="en-GB" sz="1400" b="1" dirty="0">
                <a:latin typeface="Gadugi" panose="020B0502040204020203" pitchFamily="34" charset="0"/>
                <a:ea typeface="Gadugi" panose="020B0502040204020203" pitchFamily="34" charset="0"/>
              </a:rPr>
              <a:t>Enhance efforts to improve bankruptcy policies</a:t>
            </a:r>
          </a:p>
          <a:p>
            <a:pPr marL="285750" indent="-285750" algn="just">
              <a:spcAft>
                <a:spcPts val="600"/>
              </a:spcAft>
              <a:buClr>
                <a:srgbClr val="008163"/>
              </a:buClr>
              <a:buFont typeface="Wingdings" panose="05000000000000000000" pitchFamily="2" charset="2"/>
              <a:buChar char="v"/>
            </a:pPr>
            <a:endParaRPr lang="en-GB" sz="1400" b="1" dirty="0">
              <a:latin typeface="Gadugi" panose="020B0502040204020203" pitchFamily="34" charset="0"/>
              <a:ea typeface="Gadugi" panose="020B0502040204020203" pitchFamily="34" charset="0"/>
            </a:endParaRPr>
          </a:p>
        </p:txBody>
      </p:sp>
      <p:sp>
        <p:nvSpPr>
          <p:cNvPr id="6" name="Rectangle 5"/>
          <p:cNvSpPr/>
          <p:nvPr/>
        </p:nvSpPr>
        <p:spPr>
          <a:xfrm>
            <a:off x="517836" y="3509196"/>
            <a:ext cx="1327479" cy="307777"/>
          </a:xfrm>
          <a:prstGeom prst="rect">
            <a:avLst/>
          </a:prstGeom>
        </p:spPr>
        <p:txBody>
          <a:bodyPr wrap="none">
            <a:spAutoFit/>
          </a:bodyPr>
          <a:lstStyle/>
          <a:p>
            <a:pPr algn="just">
              <a:spcAft>
                <a:spcPts val="600"/>
              </a:spcAft>
              <a:buClr>
                <a:srgbClr val="009983"/>
              </a:buClr>
            </a:pPr>
            <a:r>
              <a:rPr lang="en-US" sz="1400" b="1" dirty="0">
                <a:solidFill>
                  <a:srgbClr val="009983"/>
                </a:solidFill>
                <a:latin typeface="Gadugi"/>
                <a:ea typeface="ＭＳ Ｐゴシック" charset="-128"/>
                <a:cs typeface="Gadugi"/>
              </a:rPr>
              <a:t>Way forward </a:t>
            </a:r>
          </a:p>
        </p:txBody>
      </p:sp>
      <p:sp>
        <p:nvSpPr>
          <p:cNvPr id="33" name="Rectangle 32"/>
          <p:cNvSpPr/>
          <p:nvPr/>
        </p:nvSpPr>
        <p:spPr>
          <a:xfrm>
            <a:off x="69059" y="6554288"/>
            <a:ext cx="5204399" cy="423193"/>
          </a:xfrm>
          <a:prstGeom prst="rect">
            <a:avLst/>
          </a:prstGeom>
        </p:spPr>
        <p:txBody>
          <a:bodyPr wrap="square">
            <a:spAutoFit/>
          </a:bodyPr>
          <a:lstStyle/>
          <a:p>
            <a:r>
              <a:rPr lang="en-US" sz="1100" dirty="0" smtClean="0"/>
              <a:t>Source:</a:t>
            </a:r>
            <a:r>
              <a:rPr lang="en-US" sz="1050" dirty="0" smtClean="0"/>
              <a:t> </a:t>
            </a:r>
            <a:r>
              <a:rPr lang="en-US" sz="1050" dirty="0"/>
              <a:t>Findings from the forthcoming SME Policy Index 2022.  </a:t>
            </a:r>
            <a:endParaRPr lang="en-US" sz="1000" dirty="0"/>
          </a:p>
          <a:p>
            <a:endParaRPr lang="en-US" sz="1050" dirty="0"/>
          </a:p>
        </p:txBody>
      </p:sp>
    </p:spTree>
    <p:extLst>
      <p:ext uri="{BB962C8B-B14F-4D97-AF65-F5344CB8AC3E}">
        <p14:creationId xmlns:p14="http://schemas.microsoft.com/office/powerpoint/2010/main" val="360962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tint val="75000"/>
                  </a:prstClr>
                </a:solidFill>
                <a:effectLst/>
                <a:uLnTx/>
                <a:uFillTx/>
                <a:latin typeface="Gadugi" panose="020B0502040204020203" pitchFamily="34" charset="0"/>
                <a:ea typeface="+mn-ea"/>
                <a:cs typeface="Arial"/>
              </a:rPr>
              <a:t>12</a:t>
            </a:r>
            <a:endParaRPr kumimoji="0" lang="en-US" sz="1400" b="0" i="0" u="none" strike="noStrike" kern="1200" cap="none" spc="0" normalizeH="0" baseline="0" noProof="0" dirty="0">
              <a:ln>
                <a:noFill/>
              </a:ln>
              <a:solidFill>
                <a:prstClr val="black">
                  <a:tint val="75000"/>
                </a:prstClr>
              </a:solidFill>
              <a:effectLst/>
              <a:uLnTx/>
              <a:uFillTx/>
              <a:latin typeface="Gadugi" panose="020B0502040204020203" pitchFamily="34" charset="0"/>
              <a:ea typeface="+mn-ea"/>
              <a:cs typeface="Arial"/>
            </a:endParaRPr>
          </a:p>
        </p:txBody>
      </p:sp>
      <p:sp>
        <p:nvSpPr>
          <p:cNvPr id="14" name="Title 1"/>
          <p:cNvSpPr>
            <a:spLocks noGrp="1"/>
          </p:cNvSpPr>
          <p:nvPr/>
        </p:nvSpPr>
        <p:spPr>
          <a:xfrm>
            <a:off x="534680" y="251278"/>
            <a:ext cx="8261507"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Gadugi"/>
                <a:ea typeface="ＭＳ Ｐゴシック" charset="-128"/>
                <a:cs typeface="Gadugi"/>
              </a:rPr>
              <a:t>SME greening</a:t>
            </a:r>
            <a:endParaRPr kumimoji="0" lang="en-GB" sz="2400" b="1" i="0" u="none" strike="noStrike" kern="1200" cap="none" spc="0" normalizeH="0" baseline="0" noProof="0" dirty="0">
              <a:ln>
                <a:noFill/>
              </a:ln>
              <a:solidFill>
                <a:prstClr val="white"/>
              </a:solidFill>
              <a:effectLst/>
              <a:uLnTx/>
              <a:uFillTx/>
              <a:latin typeface="Gadugi"/>
              <a:ea typeface="ＭＳ Ｐゴシック" charset="-128"/>
              <a:cs typeface="Gadugi"/>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27" y="201777"/>
            <a:ext cx="260609" cy="540000"/>
          </a:xfrm>
          <a:prstGeom prst="rect">
            <a:avLst/>
          </a:prstGeom>
        </p:spPr>
      </p:pic>
      <p:sp>
        <p:nvSpPr>
          <p:cNvPr id="5" name="TextBox 4"/>
          <p:cNvSpPr txBox="1"/>
          <p:nvPr/>
        </p:nvSpPr>
        <p:spPr>
          <a:xfrm>
            <a:off x="645951" y="891288"/>
            <a:ext cx="5933751" cy="1785104"/>
          </a:xfrm>
          <a:prstGeom prst="rect">
            <a:avLst/>
          </a:prstGeom>
          <a:noFill/>
        </p:spPr>
        <p:txBody>
          <a:bodyPr wrap="square" rtlCol="0">
            <a:spAutoFit/>
          </a:bodyPr>
          <a:lstStyle/>
          <a:p>
            <a:pPr>
              <a:spcAft>
                <a:spcPts val="1200"/>
              </a:spcAft>
              <a:buClr>
                <a:srgbClr val="008163"/>
              </a:buClr>
            </a:pPr>
            <a:r>
              <a:rPr lang="en-US" sz="1400" b="1" dirty="0" smtClean="0">
                <a:latin typeface="Gadugi" panose="020B0502040204020203" pitchFamily="34" charset="0"/>
                <a:ea typeface="Gadugi" panose="020B0502040204020203" pitchFamily="34" charset="0"/>
              </a:rPr>
              <a:t>Financial </a:t>
            </a:r>
            <a:r>
              <a:rPr lang="en-US" sz="1400" b="1" dirty="0">
                <a:latin typeface="Gadugi" panose="020B0502040204020203" pitchFamily="34" charset="0"/>
                <a:ea typeface="Gadugi" panose="020B0502040204020203" pitchFamily="34" charset="0"/>
              </a:rPr>
              <a:t>intermediation </a:t>
            </a:r>
            <a:r>
              <a:rPr lang="en-US" sz="1400" b="1" dirty="0" smtClean="0">
                <a:latin typeface="Gadugi" panose="020B0502040204020203" pitchFamily="34" charset="0"/>
                <a:ea typeface="Gadugi" panose="020B0502040204020203" pitchFamily="34" charset="0"/>
              </a:rPr>
              <a:t>remained resilient </a:t>
            </a:r>
            <a:r>
              <a:rPr lang="en-US" sz="1400" b="1" dirty="0" smtClean="0">
                <a:latin typeface="Gadugi" panose="020B0502040204020203" pitchFamily="34" charset="0"/>
                <a:ea typeface="Gadugi" panose="020B0502040204020203" pitchFamily="34" charset="0"/>
                <a:sym typeface="Wingdings" panose="05000000000000000000" pitchFamily="2" charset="2"/>
              </a:rPr>
              <a:t> </a:t>
            </a:r>
            <a:r>
              <a:rPr lang="en-US" sz="1400" b="1" dirty="0" smtClean="0">
                <a:latin typeface="Gadugi" panose="020B0502040204020203" pitchFamily="34" charset="0"/>
                <a:ea typeface="Gadugi" panose="020B0502040204020203" pitchFamily="34" charset="0"/>
              </a:rPr>
              <a:t>SME </a:t>
            </a:r>
            <a:r>
              <a:rPr lang="en-US" sz="1400" b="1" dirty="0">
                <a:latin typeface="Gadugi" panose="020B0502040204020203" pitchFamily="34" charset="0"/>
                <a:ea typeface="Gadugi" panose="020B0502040204020203" pitchFamily="34" charset="0"/>
              </a:rPr>
              <a:t>lending </a:t>
            </a:r>
            <a:r>
              <a:rPr lang="en-US" sz="1400" b="1" dirty="0" smtClean="0">
                <a:latin typeface="Gadugi" panose="020B0502040204020203" pitchFamily="34" charset="0"/>
                <a:ea typeface="Gadugi" panose="020B0502040204020203" pitchFamily="34" charset="0"/>
              </a:rPr>
              <a:t>eased </a:t>
            </a:r>
            <a:endParaRPr lang="en-US" sz="1400" b="1" dirty="0">
              <a:latin typeface="Gadugi" panose="020B0502040204020203" pitchFamily="34" charset="0"/>
              <a:ea typeface="Gadugi" panose="020B0502040204020203" pitchFamily="34" charset="0"/>
            </a:endParaRPr>
          </a:p>
          <a:p>
            <a:pPr>
              <a:spcAft>
                <a:spcPts val="1200"/>
              </a:spcAft>
              <a:buClr>
                <a:srgbClr val="008163"/>
              </a:buClr>
            </a:pPr>
            <a:r>
              <a:rPr lang="en-US" sz="1400" b="1" dirty="0" smtClean="0">
                <a:latin typeface="Gadugi" panose="020B0502040204020203" pitchFamily="34" charset="0"/>
                <a:ea typeface="Gadugi" panose="020B0502040204020203" pitchFamily="34" charset="0"/>
              </a:rPr>
              <a:t>Private </a:t>
            </a:r>
            <a:r>
              <a:rPr lang="en-US" sz="1400" b="1" dirty="0">
                <a:latin typeface="Gadugi" panose="020B0502040204020203" pitchFamily="34" charset="0"/>
                <a:ea typeface="Gadugi" panose="020B0502040204020203" pitchFamily="34" charset="0"/>
              </a:rPr>
              <a:t>sector credit grew </a:t>
            </a:r>
            <a:r>
              <a:rPr lang="en-US" sz="1400" b="1" dirty="0" smtClean="0">
                <a:latin typeface="Gadugi" panose="020B0502040204020203" pitchFamily="34" charset="0"/>
                <a:ea typeface="Gadugi" panose="020B0502040204020203" pitchFamily="34" charset="0"/>
              </a:rPr>
              <a:t>noticeably</a:t>
            </a:r>
            <a:endParaRPr lang="en-US" sz="1400" dirty="0">
              <a:latin typeface="Gadugi" panose="020B0502040204020203" pitchFamily="34" charset="0"/>
              <a:ea typeface="Gadugi" panose="020B0502040204020203" pitchFamily="34" charset="0"/>
            </a:endParaRPr>
          </a:p>
          <a:p>
            <a:pPr>
              <a:spcAft>
                <a:spcPts val="1200"/>
              </a:spcAft>
              <a:buClr>
                <a:srgbClr val="008163"/>
              </a:buClr>
            </a:pPr>
            <a:r>
              <a:rPr lang="en-US" sz="1400" b="1" dirty="0" smtClean="0">
                <a:latin typeface="Gadugi" panose="020B0502040204020203" pitchFamily="34" charset="0"/>
                <a:ea typeface="Gadugi" panose="020B0502040204020203" pitchFamily="34" charset="0"/>
              </a:rPr>
              <a:t>Non-bank </a:t>
            </a:r>
            <a:r>
              <a:rPr lang="en-US" sz="1400" b="1" dirty="0">
                <a:latin typeface="Gadugi" panose="020B0502040204020203" pitchFamily="34" charset="0"/>
                <a:ea typeface="Gadugi" panose="020B0502040204020203" pitchFamily="34" charset="0"/>
              </a:rPr>
              <a:t>financial </a:t>
            </a:r>
            <a:r>
              <a:rPr lang="en-US" sz="1400" b="1" dirty="0" smtClean="0">
                <a:latin typeface="Gadugi" panose="020B0502040204020203" pitchFamily="34" charset="0"/>
                <a:ea typeface="Gadugi" panose="020B0502040204020203" pitchFamily="34" charset="0"/>
              </a:rPr>
              <a:t>instruments</a:t>
            </a:r>
            <a:endParaRPr lang="en-US" sz="1400" b="1" dirty="0">
              <a:latin typeface="Gadugi" panose="020B0502040204020203" pitchFamily="34" charset="0"/>
              <a:ea typeface="Gadugi" panose="020B0502040204020203" pitchFamily="34" charset="0"/>
            </a:endParaRPr>
          </a:p>
          <a:p>
            <a:pPr>
              <a:spcAft>
                <a:spcPts val="1200"/>
              </a:spcAft>
              <a:buClr>
                <a:srgbClr val="008163"/>
              </a:buClr>
            </a:pPr>
            <a:r>
              <a:rPr lang="en-US" sz="1400" b="1" dirty="0" smtClean="0">
                <a:latin typeface="Gadugi" panose="020B0502040204020203" pitchFamily="34" charset="0"/>
                <a:ea typeface="Gadugi" panose="020B0502040204020203" pitchFamily="34" charset="0"/>
              </a:rPr>
              <a:t>Venture </a:t>
            </a:r>
            <a:r>
              <a:rPr lang="en-US" sz="1400" b="1" dirty="0">
                <a:latin typeface="Gadugi" panose="020B0502040204020203" pitchFamily="34" charset="0"/>
                <a:ea typeface="Gadugi" panose="020B0502040204020203" pitchFamily="34" charset="0"/>
              </a:rPr>
              <a:t>capital remains in the early stages </a:t>
            </a:r>
          </a:p>
          <a:p>
            <a:pPr>
              <a:spcAft>
                <a:spcPts val="1200"/>
              </a:spcAft>
              <a:buClr>
                <a:srgbClr val="008163"/>
              </a:buClr>
            </a:pPr>
            <a:r>
              <a:rPr lang="en-US" sz="1400" b="1" dirty="0" smtClean="0">
                <a:latin typeface="Gadugi" panose="020B0502040204020203" pitchFamily="34" charset="0"/>
                <a:ea typeface="Gadugi" panose="020B0502040204020203" pitchFamily="34" charset="0"/>
              </a:rPr>
              <a:t>Financial literacy still to advance</a:t>
            </a:r>
            <a:endParaRPr lang="en-GB" sz="1400" b="1" dirty="0">
              <a:latin typeface="Gadugi" panose="020B0502040204020203" pitchFamily="34" charset="0"/>
              <a:ea typeface="Gadugi" panose="020B0502040204020203" pitchFamily="34" charset="0"/>
            </a:endParaRPr>
          </a:p>
        </p:txBody>
      </p:sp>
      <p:sp>
        <p:nvSpPr>
          <p:cNvPr id="17" name="Rectangle 16"/>
          <p:cNvSpPr/>
          <p:nvPr/>
        </p:nvSpPr>
        <p:spPr>
          <a:xfrm>
            <a:off x="69059" y="6596390"/>
            <a:ext cx="2918639" cy="261610"/>
          </a:xfrm>
          <a:prstGeom prst="rect">
            <a:avLst/>
          </a:prstGeom>
        </p:spPr>
        <p:txBody>
          <a:bodyPr wrap="square">
            <a:spAutoFit/>
          </a:bodyPr>
          <a:lstStyle/>
          <a:p>
            <a:r>
              <a:rPr lang="en-US" sz="1100" dirty="0"/>
              <a:t>Sources</a:t>
            </a:r>
            <a:r>
              <a:rPr lang="en-US" sz="1100"/>
              <a:t>: </a:t>
            </a:r>
            <a:r>
              <a:rPr lang="en-US" sz="1100" dirty="0"/>
              <a:t>1</a:t>
            </a:r>
            <a:r>
              <a:rPr lang="en-US" sz="1100"/>
              <a:t>) World Bank</a:t>
            </a:r>
            <a:r>
              <a:rPr lang="en-US" sz="1100" dirty="0"/>
              <a:t>;</a:t>
            </a:r>
            <a:r>
              <a:rPr lang="en-US" sz="1100"/>
              <a:t> 2) </a:t>
            </a:r>
            <a:r>
              <a:rPr lang="en-US" sz="1100" dirty="0"/>
              <a:t>CEIC data, BEEPS </a:t>
            </a:r>
            <a:endParaRPr lang="en-US" sz="1050" dirty="0"/>
          </a:p>
        </p:txBody>
      </p:sp>
      <p:sp>
        <p:nvSpPr>
          <p:cNvPr id="19" name="Title 1"/>
          <p:cNvSpPr>
            <a:spLocks noGrp="1"/>
          </p:cNvSpPr>
          <p:nvPr/>
        </p:nvSpPr>
        <p:spPr>
          <a:xfrm>
            <a:off x="638313" y="287627"/>
            <a:ext cx="8208000"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pPr>
              <a:defRPr/>
            </a:pPr>
            <a:r>
              <a:rPr lang="en-US" sz="1800" dirty="0" smtClean="0">
                <a:solidFill>
                  <a:srgbClr val="009983"/>
                </a:solidFill>
                <a:latin typeface="Gadugi"/>
                <a:cs typeface="Gadugi"/>
              </a:rPr>
              <a:t>2. Access to </a:t>
            </a:r>
            <a:r>
              <a:rPr lang="en-US" sz="1800" smtClean="0">
                <a:solidFill>
                  <a:srgbClr val="009983"/>
                </a:solidFill>
                <a:latin typeface="Gadugi"/>
                <a:cs typeface="Gadugi"/>
              </a:rPr>
              <a:t>finance </a:t>
            </a:r>
            <a:endParaRPr lang="en-GB" sz="1800" dirty="0">
              <a:solidFill>
                <a:srgbClr val="FF0000"/>
              </a:solidFill>
              <a:latin typeface="Gadugi"/>
              <a:cs typeface="Gadugi"/>
            </a:endParaRPr>
          </a:p>
        </p:txBody>
      </p:sp>
      <p:graphicFrame>
        <p:nvGraphicFramePr>
          <p:cNvPr id="13" name="Chart 12"/>
          <p:cNvGraphicFramePr>
            <a:graphicFrameLocks/>
          </p:cNvGraphicFramePr>
          <p:nvPr>
            <p:extLst>
              <p:ext uri="{D42A27DB-BD31-4B8C-83A1-F6EECF244321}">
                <p14:modId xmlns:p14="http://schemas.microsoft.com/office/powerpoint/2010/main" val="4000952121"/>
              </p:ext>
            </p:extLst>
          </p:nvPr>
        </p:nvGraphicFramePr>
        <p:xfrm>
          <a:off x="6056670" y="335406"/>
          <a:ext cx="3349855" cy="2444821"/>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Group 15"/>
          <p:cNvGrpSpPr/>
          <p:nvPr/>
        </p:nvGrpSpPr>
        <p:grpSpPr>
          <a:xfrm>
            <a:off x="6475181" y="2743272"/>
            <a:ext cx="2458193" cy="1390299"/>
            <a:chOff x="5852252" y="1225182"/>
            <a:chExt cx="3019120" cy="1120036"/>
          </a:xfrm>
        </p:grpSpPr>
        <p:sp>
          <p:nvSpPr>
            <p:cNvPr id="18" name="Rectangle à coins arrondis 25"/>
            <p:cNvSpPr/>
            <p:nvPr/>
          </p:nvSpPr>
          <p:spPr>
            <a:xfrm>
              <a:off x="5852252" y="1225182"/>
              <a:ext cx="2918639" cy="1120036"/>
            </a:xfrm>
            <a:prstGeom prst="roundRect">
              <a:avLst/>
            </a:prstGeom>
            <a:noFill/>
            <a:ln>
              <a:solidFill>
                <a:srgbClr val="ACCC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0" name="Rectangle 19"/>
            <p:cNvSpPr/>
            <p:nvPr/>
          </p:nvSpPr>
          <p:spPr>
            <a:xfrm>
              <a:off x="6616988" y="1245470"/>
              <a:ext cx="1904208" cy="431496"/>
            </a:xfrm>
            <a:prstGeom prst="rect">
              <a:avLst/>
            </a:prstGeom>
          </p:spPr>
          <p:txBody>
            <a:bodyPr wrap="square">
              <a:spAutoFit/>
            </a:bodyPr>
            <a:lstStyle/>
            <a:p>
              <a:r>
                <a:rPr lang="en-US" sz="2800" dirty="0" smtClean="0"/>
                <a:t>55%</a:t>
              </a:r>
              <a:r>
                <a:rPr lang="en-US" sz="3200" dirty="0" smtClean="0"/>
                <a:t> </a:t>
              </a:r>
              <a:r>
                <a:rPr lang="en-US" sz="1400" dirty="0" smtClean="0"/>
                <a:t> </a:t>
              </a:r>
              <a:r>
                <a:rPr lang="en-US" sz="1200" dirty="0" smtClean="0"/>
                <a:t>of GDP  </a:t>
              </a:r>
              <a:endParaRPr lang="en-US" sz="1400" dirty="0" smtClean="0"/>
            </a:p>
          </p:txBody>
        </p:sp>
        <p:sp>
          <p:nvSpPr>
            <p:cNvPr id="21" name="Rectangle 20"/>
            <p:cNvSpPr/>
            <p:nvPr/>
          </p:nvSpPr>
          <p:spPr>
            <a:xfrm>
              <a:off x="6004588" y="1734568"/>
              <a:ext cx="2866784" cy="476917"/>
            </a:xfrm>
            <a:prstGeom prst="rect">
              <a:avLst/>
            </a:prstGeom>
          </p:spPr>
          <p:txBody>
            <a:bodyPr wrap="square">
              <a:spAutoFit/>
            </a:bodyPr>
            <a:lstStyle/>
            <a:p>
              <a:r>
                <a:rPr lang="en-US" sz="1200" i="1" dirty="0" smtClean="0"/>
                <a:t> the share at which stood</a:t>
              </a:r>
              <a:r>
                <a:rPr lang="en-US" sz="1200" b="1" i="1" dirty="0" smtClean="0"/>
                <a:t> private sector credit in 2020</a:t>
              </a:r>
              <a:r>
                <a:rPr lang="en-US" sz="1200" i="1" dirty="0" smtClean="0"/>
                <a:t>, a 6 p.p. increase since 2016</a:t>
              </a:r>
              <a:endParaRPr lang="en-US" sz="1200" b="1" i="1" dirty="0"/>
            </a:p>
          </p:txBody>
        </p:sp>
        <p:pic>
          <p:nvPicPr>
            <p:cNvPr id="22" name="Picture 21"/>
            <p:cNvPicPr>
              <a:picLocks noChangeAspect="1"/>
            </p:cNvPicPr>
            <p:nvPr/>
          </p:nvPicPr>
          <p:blipFill rotWithShape="1">
            <a:blip r:embed="rId5"/>
            <a:srcRect b="16459"/>
            <a:stretch/>
          </p:blipFill>
          <p:spPr>
            <a:xfrm>
              <a:off x="6004588" y="1303563"/>
              <a:ext cx="566098" cy="440550"/>
            </a:xfrm>
            <a:prstGeom prst="rect">
              <a:avLst/>
            </a:prstGeom>
          </p:spPr>
        </p:pic>
      </p:grpSp>
      <p:grpSp>
        <p:nvGrpSpPr>
          <p:cNvPr id="25" name="Group 24"/>
          <p:cNvGrpSpPr/>
          <p:nvPr/>
        </p:nvGrpSpPr>
        <p:grpSpPr>
          <a:xfrm>
            <a:off x="6579702" y="4541377"/>
            <a:ext cx="2491761" cy="1098206"/>
            <a:chOff x="6344735" y="2680579"/>
            <a:chExt cx="2724911" cy="911263"/>
          </a:xfrm>
        </p:grpSpPr>
        <p:sp>
          <p:nvSpPr>
            <p:cNvPr id="27" name="Rectangle 26"/>
            <p:cNvSpPr/>
            <p:nvPr/>
          </p:nvSpPr>
          <p:spPr>
            <a:xfrm>
              <a:off x="6689754" y="2680579"/>
              <a:ext cx="2379892" cy="462309"/>
            </a:xfrm>
            <a:prstGeom prst="rect">
              <a:avLst/>
            </a:prstGeom>
          </p:spPr>
          <p:txBody>
            <a:bodyPr wrap="square">
              <a:spAutoFit/>
            </a:bodyPr>
            <a:lstStyle/>
            <a:p>
              <a:r>
                <a:rPr lang="en-US" sz="2800" dirty="0" smtClean="0"/>
                <a:t> </a:t>
              </a:r>
              <a:r>
                <a:rPr lang="en-US" sz="2400" dirty="0" smtClean="0"/>
                <a:t>4.2%  </a:t>
              </a:r>
              <a:r>
                <a:rPr lang="en-US" sz="1200" dirty="0" smtClean="0"/>
                <a:t>of gross loans </a:t>
              </a:r>
              <a:endParaRPr lang="en-US" sz="1400" dirty="0" smtClean="0"/>
            </a:p>
          </p:txBody>
        </p:sp>
        <p:pic>
          <p:nvPicPr>
            <p:cNvPr id="28" name="Picture 27"/>
            <p:cNvPicPr>
              <a:picLocks noChangeAspect="1"/>
            </p:cNvPicPr>
            <p:nvPr/>
          </p:nvPicPr>
          <p:blipFill rotWithShape="1">
            <a:blip r:embed="rId6"/>
            <a:srcRect l="20783" t="12434" r="14521" b="31665"/>
            <a:stretch/>
          </p:blipFill>
          <p:spPr>
            <a:xfrm>
              <a:off x="6344735" y="2726317"/>
              <a:ext cx="533165" cy="460684"/>
            </a:xfrm>
            <a:prstGeom prst="rect">
              <a:avLst/>
            </a:prstGeom>
          </p:spPr>
        </p:pic>
        <p:sp>
          <p:nvSpPr>
            <p:cNvPr id="29" name="Rectangle 28"/>
            <p:cNvSpPr/>
            <p:nvPr/>
          </p:nvSpPr>
          <p:spPr>
            <a:xfrm>
              <a:off x="6344735" y="3183922"/>
              <a:ext cx="2492246" cy="407920"/>
            </a:xfrm>
            <a:prstGeom prst="rect">
              <a:avLst/>
            </a:prstGeom>
          </p:spPr>
          <p:txBody>
            <a:bodyPr wrap="square">
              <a:spAutoFit/>
            </a:bodyPr>
            <a:lstStyle/>
            <a:p>
              <a:r>
                <a:rPr lang="en-US" sz="1200" i="1" dirty="0" smtClean="0"/>
                <a:t>were </a:t>
              </a:r>
              <a:r>
                <a:rPr lang="en-US" sz="1200" b="1" i="1" dirty="0" smtClean="0"/>
                <a:t>non-performing loans in 2021</a:t>
              </a:r>
              <a:r>
                <a:rPr lang="en-US" sz="1200" i="1" dirty="0" smtClean="0"/>
                <a:t>, compared to 10.4% in 2016</a:t>
              </a:r>
              <a:endParaRPr lang="en-US" sz="1200" b="1" i="1" dirty="0"/>
            </a:p>
          </p:txBody>
        </p:sp>
      </p:grpSp>
      <p:sp>
        <p:nvSpPr>
          <p:cNvPr id="23" name="Rectangle à coins arrondis 25"/>
          <p:cNvSpPr/>
          <p:nvPr/>
        </p:nvSpPr>
        <p:spPr>
          <a:xfrm>
            <a:off x="6475182" y="4502575"/>
            <a:ext cx="2371131" cy="1248754"/>
          </a:xfrm>
          <a:prstGeom prst="roundRect">
            <a:avLst/>
          </a:prstGeom>
          <a:noFill/>
          <a:ln>
            <a:solidFill>
              <a:srgbClr val="ACCC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 name="Rectangle 1"/>
          <p:cNvSpPr/>
          <p:nvPr/>
        </p:nvSpPr>
        <p:spPr>
          <a:xfrm>
            <a:off x="556629" y="3222138"/>
            <a:ext cx="1277390" cy="307777"/>
          </a:xfrm>
          <a:prstGeom prst="rect">
            <a:avLst/>
          </a:prstGeom>
        </p:spPr>
        <p:txBody>
          <a:bodyPr wrap="square">
            <a:spAutoFit/>
          </a:bodyPr>
          <a:lstStyle/>
          <a:p>
            <a:pPr algn="just">
              <a:spcAft>
                <a:spcPts val="600"/>
              </a:spcAft>
              <a:buClr>
                <a:srgbClr val="009983"/>
              </a:buClr>
            </a:pPr>
            <a:r>
              <a:rPr lang="en-US" sz="1400" b="1" smtClean="0">
                <a:solidFill>
                  <a:srgbClr val="009983"/>
                </a:solidFill>
                <a:latin typeface="Gadugi"/>
                <a:ea typeface="ＭＳ Ｐゴシック" charset="-128"/>
                <a:cs typeface="Gadugi"/>
              </a:rPr>
              <a:t>Way </a:t>
            </a:r>
            <a:r>
              <a:rPr lang="en-US" sz="1400" b="1" dirty="0">
                <a:solidFill>
                  <a:srgbClr val="009983"/>
                </a:solidFill>
                <a:latin typeface="Gadugi"/>
                <a:ea typeface="ＭＳ Ｐゴシック" charset="-128"/>
                <a:cs typeface="Gadugi"/>
              </a:rPr>
              <a:t>forward</a:t>
            </a:r>
          </a:p>
        </p:txBody>
      </p:sp>
      <p:sp>
        <p:nvSpPr>
          <p:cNvPr id="24" name="TextBox 23"/>
          <p:cNvSpPr txBox="1"/>
          <p:nvPr/>
        </p:nvSpPr>
        <p:spPr>
          <a:xfrm>
            <a:off x="291469" y="3561693"/>
            <a:ext cx="5961303" cy="3308598"/>
          </a:xfrm>
          <a:prstGeom prst="rect">
            <a:avLst/>
          </a:prstGeom>
          <a:noFill/>
        </p:spPr>
        <p:txBody>
          <a:bodyPr wrap="square" rtlCol="0">
            <a:spAutoFit/>
          </a:bodyPr>
          <a:lstStyle/>
          <a:p>
            <a:pPr marL="285750" indent="-285750">
              <a:spcAft>
                <a:spcPts val="600"/>
              </a:spcAft>
              <a:buClr>
                <a:srgbClr val="008163"/>
              </a:buClr>
              <a:buFont typeface="Wingdings" panose="05000000000000000000" pitchFamily="2" charset="2"/>
              <a:buChar char="v"/>
            </a:pPr>
            <a:r>
              <a:rPr lang="en-US" sz="1400" b="1" dirty="0">
                <a:latin typeface="Gadugi" panose="020B0502040204020203" pitchFamily="34" charset="0"/>
                <a:ea typeface="Gadugi" panose="020B0502040204020203" pitchFamily="34" charset="0"/>
              </a:rPr>
              <a:t>Increase access to bank lending </a:t>
            </a:r>
            <a:endParaRPr lang="en-US" sz="1400" b="1" dirty="0" smtClean="0">
              <a:latin typeface="Gadugi" panose="020B0502040204020203" pitchFamily="34" charset="0"/>
              <a:ea typeface="Gadugi" panose="020B0502040204020203" pitchFamily="34" charset="0"/>
            </a:endParaRPr>
          </a:p>
          <a:p>
            <a:pPr marL="285750" indent="-285750">
              <a:spcAft>
                <a:spcPts val="600"/>
              </a:spcAft>
              <a:buClr>
                <a:srgbClr val="008163"/>
              </a:buClr>
              <a:buFont typeface="Wingdings" panose="05000000000000000000" pitchFamily="2" charset="2"/>
              <a:buChar char="v"/>
            </a:pPr>
            <a:r>
              <a:rPr lang="en-US" sz="1400" b="1" dirty="0" smtClean="0">
                <a:latin typeface="Gadugi" panose="020B0502040204020203" pitchFamily="34" charset="0"/>
                <a:ea typeface="Gadugi" panose="020B0502040204020203" pitchFamily="34" charset="0"/>
              </a:rPr>
              <a:t>Transition </a:t>
            </a:r>
            <a:r>
              <a:rPr lang="en-US" sz="1400" b="1" dirty="0">
                <a:latin typeface="Gadugi" panose="020B0502040204020203" pitchFamily="34" charset="0"/>
                <a:ea typeface="Gadugi" panose="020B0502040204020203" pitchFamily="34" charset="0"/>
              </a:rPr>
              <a:t>temporary COVID-19 credit guarantee funds into a more permanent support </a:t>
            </a:r>
            <a:r>
              <a:rPr lang="en-US" sz="1400" b="1" dirty="0" smtClean="0">
                <a:latin typeface="Gadugi" panose="020B0502040204020203" pitchFamily="34" charset="0"/>
                <a:ea typeface="Gadugi" panose="020B0502040204020203" pitchFamily="34" charset="0"/>
              </a:rPr>
              <a:t>mechanism</a:t>
            </a:r>
          </a:p>
          <a:p>
            <a:pPr marL="285750" indent="-285750">
              <a:spcAft>
                <a:spcPts val="1200"/>
              </a:spcAft>
              <a:buClr>
                <a:srgbClr val="008163"/>
              </a:buClr>
              <a:buFont typeface="Wingdings" panose="05000000000000000000" pitchFamily="2" charset="2"/>
              <a:buChar char="v"/>
            </a:pPr>
            <a:r>
              <a:rPr lang="en-US" sz="1400" b="1" dirty="0" smtClean="0">
                <a:latin typeface="Gadugi" panose="020B0502040204020203" pitchFamily="34" charset="0"/>
                <a:ea typeface="Gadugi" panose="020B0502040204020203" pitchFamily="34" charset="0"/>
              </a:rPr>
              <a:t>Raise </a:t>
            </a:r>
            <a:r>
              <a:rPr lang="en-US" sz="1400" b="1" dirty="0">
                <a:latin typeface="Gadugi" panose="020B0502040204020203" pitchFamily="34" charset="0"/>
                <a:ea typeface="Gadugi" panose="020B0502040204020203" pitchFamily="34" charset="0"/>
              </a:rPr>
              <a:t>awareness about the opportunities of alternative </a:t>
            </a:r>
            <a:r>
              <a:rPr lang="en-US" sz="1400" b="1" dirty="0" smtClean="0">
                <a:latin typeface="Gadugi" panose="020B0502040204020203" pitchFamily="34" charset="0"/>
                <a:ea typeface="Gadugi" panose="020B0502040204020203" pitchFamily="34" charset="0"/>
              </a:rPr>
              <a:t>finance </a:t>
            </a:r>
            <a:r>
              <a:rPr lang="en-US" sz="1400" b="1" dirty="0">
                <a:latin typeface="Gadugi" panose="020B0502040204020203" pitchFamily="34" charset="0"/>
                <a:ea typeface="Gadugi" panose="020B0502040204020203" pitchFamily="34" charset="0"/>
              </a:rPr>
              <a:t>to ensure </a:t>
            </a:r>
            <a:r>
              <a:rPr lang="en-US" sz="1400" b="1" dirty="0" smtClean="0">
                <a:latin typeface="Gadugi" panose="020B0502040204020203" pitchFamily="34" charset="0"/>
                <a:ea typeface="Gadugi" panose="020B0502040204020203" pitchFamily="34" charset="0"/>
              </a:rPr>
              <a:t>uptake, </a:t>
            </a:r>
            <a:r>
              <a:rPr lang="en-US" sz="1400" b="1" dirty="0">
                <a:latin typeface="Gadugi" panose="020B0502040204020203" pitchFamily="34" charset="0"/>
                <a:ea typeface="Gadugi" panose="020B0502040204020203" pitchFamily="34" charset="0"/>
              </a:rPr>
              <a:t>especially of factoring</a:t>
            </a:r>
          </a:p>
          <a:p>
            <a:pPr marL="285750" indent="-285750">
              <a:spcAft>
                <a:spcPts val="600"/>
              </a:spcAft>
              <a:buClr>
                <a:srgbClr val="008163"/>
              </a:buClr>
              <a:buFont typeface="Wingdings" panose="05000000000000000000" pitchFamily="2" charset="2"/>
              <a:buChar char="v"/>
            </a:pPr>
            <a:r>
              <a:rPr lang="en-US" sz="1400" b="1" dirty="0" smtClean="0">
                <a:latin typeface="Gadugi" panose="020B0502040204020203" pitchFamily="34" charset="0"/>
                <a:ea typeface="Gadugi" panose="020B0502040204020203" pitchFamily="34" charset="0"/>
              </a:rPr>
              <a:t>Further </a:t>
            </a:r>
            <a:r>
              <a:rPr lang="en-US" sz="1400" b="1" dirty="0">
                <a:latin typeface="Gadugi" panose="020B0502040204020203" pitchFamily="34" charset="0"/>
                <a:ea typeface="Gadugi" panose="020B0502040204020203" pitchFamily="34" charset="0"/>
              </a:rPr>
              <a:t>build on efforts to create an environment conducive to venture </a:t>
            </a:r>
            <a:r>
              <a:rPr lang="en-US" sz="1400" b="1" dirty="0" smtClean="0">
                <a:latin typeface="Gadugi" panose="020B0502040204020203" pitchFamily="34" charset="0"/>
                <a:ea typeface="Gadugi" panose="020B0502040204020203" pitchFamily="34" charset="0"/>
              </a:rPr>
              <a:t>capitalists</a:t>
            </a:r>
          </a:p>
          <a:p>
            <a:pPr marL="285750" indent="-285750">
              <a:spcAft>
                <a:spcPts val="600"/>
              </a:spcAft>
              <a:buClr>
                <a:srgbClr val="008163"/>
              </a:buClr>
              <a:buFont typeface="Wingdings" panose="05000000000000000000" pitchFamily="2" charset="2"/>
              <a:buChar char="v"/>
            </a:pPr>
            <a:r>
              <a:rPr lang="en-US" sz="1400" b="1" dirty="0" smtClean="0">
                <a:latin typeface="Gadugi" panose="020B0502040204020203" pitchFamily="34" charset="0"/>
                <a:ea typeface="Gadugi" panose="020B0502040204020203" pitchFamily="34" charset="0"/>
              </a:rPr>
              <a:t>Introduce </a:t>
            </a:r>
            <a:r>
              <a:rPr lang="en-US" sz="1400" b="1" dirty="0">
                <a:latin typeface="Gadugi" panose="020B0502040204020203" pitchFamily="34" charset="0"/>
                <a:ea typeface="Gadugi" panose="020B0502040204020203" pitchFamily="34" charset="0"/>
              </a:rPr>
              <a:t>or renew strategic frameworks to enhance financial </a:t>
            </a:r>
            <a:r>
              <a:rPr lang="en-US" sz="1400" b="1" dirty="0" smtClean="0">
                <a:latin typeface="Gadugi" panose="020B0502040204020203" pitchFamily="34" charset="0"/>
                <a:ea typeface="Gadugi" panose="020B0502040204020203" pitchFamily="34" charset="0"/>
              </a:rPr>
              <a:t>literacy</a:t>
            </a:r>
          </a:p>
          <a:p>
            <a:pPr>
              <a:spcAft>
                <a:spcPts val="600"/>
              </a:spcAft>
              <a:buClr>
                <a:srgbClr val="008163"/>
              </a:buClr>
            </a:pPr>
            <a:endParaRPr lang="en-US" sz="1400" dirty="0">
              <a:latin typeface="Gadugi" panose="020B0502040204020203" pitchFamily="34" charset="0"/>
              <a:ea typeface="Gadugi" panose="020B0502040204020203" pitchFamily="34" charset="0"/>
            </a:endParaRPr>
          </a:p>
          <a:p>
            <a:pPr marL="285750" indent="-285750">
              <a:spcAft>
                <a:spcPts val="600"/>
              </a:spcAft>
              <a:buClr>
                <a:srgbClr val="008163"/>
              </a:buClr>
              <a:buFont typeface="Wingdings" panose="05000000000000000000" pitchFamily="2" charset="2"/>
              <a:buChar char="v"/>
            </a:pPr>
            <a:endParaRPr lang="en-GB" sz="1400" dirty="0">
              <a:latin typeface="Gadugi" panose="020B0502040204020203" pitchFamily="34" charset="0"/>
              <a:ea typeface="Gadugi" panose="020B0502040204020203" pitchFamily="34" charset="0"/>
            </a:endParaRPr>
          </a:p>
        </p:txBody>
      </p:sp>
      <p:sp>
        <p:nvSpPr>
          <p:cNvPr id="30" name="Oval 29"/>
          <p:cNvSpPr/>
          <p:nvPr/>
        </p:nvSpPr>
        <p:spPr>
          <a:xfrm>
            <a:off x="334537" y="936163"/>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smtClean="0"/>
              <a:t>1</a:t>
            </a:r>
            <a:endParaRPr lang="fr-FR" sz="1200" b="1" dirty="0"/>
          </a:p>
        </p:txBody>
      </p:sp>
      <p:sp>
        <p:nvSpPr>
          <p:cNvPr id="31" name="Oval 30"/>
          <p:cNvSpPr/>
          <p:nvPr/>
        </p:nvSpPr>
        <p:spPr>
          <a:xfrm>
            <a:off x="334537" y="1290496"/>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2</a:t>
            </a:r>
          </a:p>
        </p:txBody>
      </p:sp>
      <p:sp>
        <p:nvSpPr>
          <p:cNvPr id="32" name="Oval 31"/>
          <p:cNvSpPr/>
          <p:nvPr/>
        </p:nvSpPr>
        <p:spPr>
          <a:xfrm>
            <a:off x="334125" y="1668995"/>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3</a:t>
            </a:r>
          </a:p>
        </p:txBody>
      </p:sp>
      <p:sp>
        <p:nvSpPr>
          <p:cNvPr id="33" name="Oval 32"/>
          <p:cNvSpPr/>
          <p:nvPr/>
        </p:nvSpPr>
        <p:spPr>
          <a:xfrm>
            <a:off x="334125" y="2029649"/>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4</a:t>
            </a:r>
          </a:p>
        </p:txBody>
      </p:sp>
      <p:sp>
        <p:nvSpPr>
          <p:cNvPr id="34" name="Oval 33"/>
          <p:cNvSpPr/>
          <p:nvPr/>
        </p:nvSpPr>
        <p:spPr>
          <a:xfrm>
            <a:off x="334331" y="2375380"/>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smtClean="0"/>
              <a:t>5</a:t>
            </a:r>
            <a:endParaRPr lang="fr-FR" sz="1200" b="1" dirty="0"/>
          </a:p>
        </p:txBody>
      </p:sp>
    </p:spTree>
    <p:extLst>
      <p:ext uri="{BB962C8B-B14F-4D97-AF65-F5344CB8AC3E}">
        <p14:creationId xmlns:p14="http://schemas.microsoft.com/office/powerpoint/2010/main" val="1035606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16839B-FD55-0444-9048-B76148E24AB3}" type="slidenum">
              <a:rPr kumimoji="0" lang="en-US" sz="1400" b="0" i="0" u="none" strike="noStrike" kern="1200" cap="none" spc="0" normalizeH="0" baseline="0" noProof="0" smtClean="0">
                <a:ln>
                  <a:noFill/>
                </a:ln>
                <a:solidFill>
                  <a:prstClr val="black">
                    <a:tint val="75000"/>
                  </a:prstClr>
                </a:solidFill>
                <a:effectLst/>
                <a:uLnTx/>
                <a:uFillTx/>
                <a:latin typeface="Gadugi" panose="020B0502040204020203" pitchFamily="34" charset="0"/>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prstClr val="black">
                  <a:tint val="75000"/>
                </a:prstClr>
              </a:solidFill>
              <a:effectLst/>
              <a:uLnTx/>
              <a:uFillTx/>
              <a:latin typeface="Gadugi" panose="020B0502040204020203" pitchFamily="34" charset="0"/>
              <a:ea typeface="+mn-ea"/>
              <a:cs typeface="Arial"/>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227" y="201777"/>
            <a:ext cx="260609" cy="540000"/>
          </a:xfrm>
          <a:prstGeom prst="rect">
            <a:avLst/>
          </a:prstGeom>
        </p:spPr>
      </p:pic>
      <p:sp>
        <p:nvSpPr>
          <p:cNvPr id="5" name="TextBox 4"/>
          <p:cNvSpPr txBox="1"/>
          <p:nvPr/>
        </p:nvSpPr>
        <p:spPr>
          <a:xfrm>
            <a:off x="300793" y="694483"/>
            <a:ext cx="8495393" cy="600164"/>
          </a:xfrm>
          <a:prstGeom prst="rect">
            <a:avLst/>
          </a:prstGeom>
          <a:noFill/>
        </p:spPr>
        <p:txBody>
          <a:bodyPr wrap="square" rtlCol="0">
            <a:spAutoFit/>
          </a:bodyPr>
          <a:lstStyle/>
          <a:p>
            <a:pPr marL="285750" indent="-285750">
              <a:spcAft>
                <a:spcPts val="600"/>
              </a:spcAft>
              <a:buClr>
                <a:srgbClr val="008163"/>
              </a:buClr>
              <a:buFont typeface="Wingdings" panose="05000000000000000000" pitchFamily="2" charset="2"/>
              <a:buChar char="v"/>
            </a:pPr>
            <a:endParaRPr lang="en-GB" sz="1400" dirty="0">
              <a:latin typeface="Gadugi" panose="020B0502040204020203" pitchFamily="34" charset="0"/>
              <a:ea typeface="Gadugi" panose="020B0502040204020203" pitchFamily="34" charset="0"/>
            </a:endParaRPr>
          </a:p>
          <a:p>
            <a:pPr marL="285750" indent="-285750">
              <a:spcAft>
                <a:spcPts val="600"/>
              </a:spcAft>
              <a:buClr>
                <a:srgbClr val="008163"/>
              </a:buClr>
              <a:buFont typeface="Wingdings" panose="05000000000000000000" pitchFamily="2" charset="2"/>
              <a:buChar char="v"/>
            </a:pPr>
            <a:endParaRPr lang="en-GB" sz="1400" b="1" dirty="0">
              <a:latin typeface="Gadugi" panose="020B0502040204020203" pitchFamily="34" charset="0"/>
              <a:ea typeface="Gadugi" panose="020B0502040204020203" pitchFamily="34" charset="0"/>
            </a:endParaRPr>
          </a:p>
        </p:txBody>
      </p:sp>
      <p:sp>
        <p:nvSpPr>
          <p:cNvPr id="19" name="Title 1"/>
          <p:cNvSpPr>
            <a:spLocks noGrp="1"/>
          </p:cNvSpPr>
          <p:nvPr/>
        </p:nvSpPr>
        <p:spPr>
          <a:xfrm>
            <a:off x="638313" y="257810"/>
            <a:ext cx="8208000"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pPr>
              <a:defRPr/>
            </a:pPr>
            <a:r>
              <a:rPr lang="en-US" sz="1800" dirty="0">
                <a:solidFill>
                  <a:srgbClr val="009983"/>
                </a:solidFill>
                <a:latin typeface="Gadugi"/>
                <a:cs typeface="Gadugi"/>
              </a:rPr>
              <a:t>3. Support measures for SME </a:t>
            </a:r>
            <a:r>
              <a:rPr lang="en-US" sz="1800" dirty="0" smtClean="0">
                <a:solidFill>
                  <a:srgbClr val="009983"/>
                </a:solidFill>
                <a:latin typeface="Gadugi"/>
                <a:cs typeface="Gadugi"/>
              </a:rPr>
              <a:t>competitiveness</a:t>
            </a:r>
            <a:endParaRPr lang="en-GB" sz="1800" dirty="0">
              <a:solidFill>
                <a:srgbClr val="FF0000"/>
              </a:solidFill>
              <a:latin typeface="Gadugi"/>
              <a:cs typeface="Gadugi"/>
            </a:endParaRPr>
          </a:p>
        </p:txBody>
      </p:sp>
      <p:sp>
        <p:nvSpPr>
          <p:cNvPr id="2" name="Rectangle 1"/>
          <p:cNvSpPr/>
          <p:nvPr/>
        </p:nvSpPr>
        <p:spPr>
          <a:xfrm>
            <a:off x="609051" y="805684"/>
            <a:ext cx="6411628" cy="1785104"/>
          </a:xfrm>
          <a:prstGeom prst="rect">
            <a:avLst/>
          </a:prstGeom>
        </p:spPr>
        <p:txBody>
          <a:bodyPr wrap="square">
            <a:spAutoFit/>
          </a:bodyPr>
          <a:lstStyle/>
          <a:p>
            <a:pPr algn="just">
              <a:spcAft>
                <a:spcPts val="1200"/>
              </a:spcAft>
              <a:buClr>
                <a:srgbClr val="009983"/>
              </a:buClr>
            </a:pPr>
            <a:r>
              <a:rPr lang="en-US" sz="1400" b="1" dirty="0">
                <a:latin typeface="Gadugi" panose="020B0502040204020203" pitchFamily="34" charset="0"/>
                <a:ea typeface="Gadugi" panose="020B0502040204020203" pitchFamily="34" charset="0"/>
              </a:rPr>
              <a:t>Publicly provided BSSs improved in range and scope </a:t>
            </a:r>
          </a:p>
          <a:p>
            <a:pPr algn="just">
              <a:spcAft>
                <a:spcPts val="1200"/>
              </a:spcAft>
              <a:buClr>
                <a:srgbClr val="009983"/>
              </a:buClr>
            </a:pPr>
            <a:r>
              <a:rPr lang="en-US" sz="1400" b="1" dirty="0">
                <a:latin typeface="Gadugi" panose="020B0502040204020203" pitchFamily="34" charset="0"/>
                <a:ea typeface="Gadugi" panose="020B0502040204020203" pitchFamily="34" charset="0"/>
              </a:rPr>
              <a:t>Public procurement legislation now enhances SME participation </a:t>
            </a:r>
          </a:p>
          <a:p>
            <a:pPr algn="just">
              <a:spcAft>
                <a:spcPts val="1200"/>
              </a:spcAft>
              <a:buClr>
                <a:srgbClr val="009983"/>
              </a:buClr>
            </a:pPr>
            <a:r>
              <a:rPr lang="en-US" sz="1400" b="1" dirty="0">
                <a:latin typeface="Gadugi" panose="020B0502040204020203" pitchFamily="34" charset="0"/>
                <a:ea typeface="Gadugi" panose="020B0502040204020203" pitchFamily="34" charset="0"/>
              </a:rPr>
              <a:t>Efforts to build an innovation ecosystem are progressing</a:t>
            </a:r>
          </a:p>
          <a:p>
            <a:pPr algn="just">
              <a:spcAft>
                <a:spcPts val="1200"/>
              </a:spcAft>
              <a:buClr>
                <a:srgbClr val="009983"/>
              </a:buClr>
            </a:pPr>
            <a:r>
              <a:rPr lang="en-US" sz="1400" b="1" dirty="0">
                <a:latin typeface="Gadugi" panose="020B0502040204020203" pitchFamily="34" charset="0"/>
                <a:ea typeface="Gadugi" panose="020B0502040204020203" pitchFamily="34" charset="0"/>
              </a:rPr>
              <a:t>SMEs greening is further encouraged</a:t>
            </a:r>
          </a:p>
          <a:p>
            <a:pPr marL="285750" indent="-285750" algn="just">
              <a:spcAft>
                <a:spcPts val="600"/>
              </a:spcAft>
              <a:buClr>
                <a:srgbClr val="009983"/>
              </a:buClr>
              <a:buFont typeface="Wingdings" panose="05000000000000000000" pitchFamily="2" charset="2"/>
              <a:buChar char="v"/>
            </a:pPr>
            <a:endParaRPr lang="en-US" sz="1400" dirty="0">
              <a:latin typeface="Gadugi" panose="020B0502040204020203" pitchFamily="34" charset="0"/>
              <a:ea typeface="Gadugi" panose="020B0502040204020203" pitchFamily="34" charset="0"/>
            </a:endParaRPr>
          </a:p>
        </p:txBody>
      </p:sp>
      <p:graphicFrame>
        <p:nvGraphicFramePr>
          <p:cNvPr id="16" name="Chart 15"/>
          <p:cNvGraphicFramePr>
            <a:graphicFrameLocks/>
          </p:cNvGraphicFramePr>
          <p:nvPr>
            <p:custDataLst>
              <p:tags r:id="rId1"/>
            </p:custDataLst>
            <p:extLst/>
          </p:nvPr>
        </p:nvGraphicFramePr>
        <p:xfrm>
          <a:off x="6796433" y="15897"/>
          <a:ext cx="3720249" cy="2055679"/>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Box 17"/>
          <p:cNvSpPr txBox="1"/>
          <p:nvPr/>
        </p:nvSpPr>
        <p:spPr>
          <a:xfrm>
            <a:off x="7069466" y="1744566"/>
            <a:ext cx="1476000" cy="215444"/>
          </a:xfrm>
          <a:prstGeom prst="rect">
            <a:avLst/>
          </a:prstGeom>
          <a:noFill/>
        </p:spPr>
        <p:txBody>
          <a:bodyPr wrap="square" rtlCol="0">
            <a:spAutoFit/>
          </a:bodyPr>
          <a:lstStyle/>
          <a:p>
            <a:pPr algn="ctr"/>
            <a:r>
              <a:rPr lang="en-GB" sz="800" b="1" dirty="0" smtClean="0">
                <a:latin typeface="Gadugi" panose="020B0502040204020203" pitchFamily="34" charset="0"/>
                <a:ea typeface="Gadugi" panose="020B0502040204020203" pitchFamily="34" charset="0"/>
              </a:rPr>
              <a:t>Support services for SMEs</a:t>
            </a:r>
            <a:endParaRPr lang="en-GB" sz="800" b="1" dirty="0">
              <a:latin typeface="Gadugi" panose="020B0502040204020203" pitchFamily="34" charset="0"/>
              <a:ea typeface="Gadugi" panose="020B0502040204020203" pitchFamily="34" charset="0"/>
            </a:endParaRPr>
          </a:p>
        </p:txBody>
      </p:sp>
      <p:sp>
        <p:nvSpPr>
          <p:cNvPr id="21" name="TextBox 20"/>
          <p:cNvSpPr txBox="1"/>
          <p:nvPr/>
        </p:nvSpPr>
        <p:spPr>
          <a:xfrm>
            <a:off x="7111726" y="3330633"/>
            <a:ext cx="1476000" cy="215444"/>
          </a:xfrm>
          <a:prstGeom prst="rect">
            <a:avLst/>
          </a:prstGeom>
          <a:noFill/>
        </p:spPr>
        <p:txBody>
          <a:bodyPr wrap="square" rtlCol="0">
            <a:spAutoFit/>
          </a:bodyPr>
          <a:lstStyle/>
          <a:p>
            <a:pPr algn="ctr"/>
            <a:r>
              <a:rPr lang="en-GB" sz="800" b="1" dirty="0" smtClean="0">
                <a:latin typeface="Gadugi" panose="020B0502040204020203" pitchFamily="34" charset="0"/>
                <a:ea typeface="Gadugi" panose="020B0502040204020203" pitchFamily="34" charset="0"/>
              </a:rPr>
              <a:t>Public procurement</a:t>
            </a:r>
            <a:endParaRPr lang="en-GB" sz="800" b="1" dirty="0">
              <a:latin typeface="Gadugi" panose="020B0502040204020203" pitchFamily="34" charset="0"/>
              <a:ea typeface="Gadugi" panose="020B0502040204020203" pitchFamily="34" charset="0"/>
            </a:endParaRPr>
          </a:p>
        </p:txBody>
      </p:sp>
      <p:graphicFrame>
        <p:nvGraphicFramePr>
          <p:cNvPr id="23" name="Chart 22"/>
          <p:cNvGraphicFramePr>
            <a:graphicFrameLocks/>
          </p:cNvGraphicFramePr>
          <p:nvPr>
            <p:custDataLst>
              <p:tags r:id="rId2"/>
            </p:custDataLst>
            <p:extLst/>
          </p:nvPr>
        </p:nvGraphicFramePr>
        <p:xfrm>
          <a:off x="6455059" y="3147283"/>
          <a:ext cx="2487976" cy="2033143"/>
        </p:xfrm>
        <a:graphic>
          <a:graphicData uri="http://schemas.openxmlformats.org/drawingml/2006/chart">
            <c:chart xmlns:c="http://schemas.openxmlformats.org/drawingml/2006/chart" xmlns:r="http://schemas.openxmlformats.org/officeDocument/2006/relationships" r:id="rId9"/>
          </a:graphicData>
        </a:graphic>
      </p:graphicFrame>
      <p:sp>
        <p:nvSpPr>
          <p:cNvPr id="24" name="TextBox 23"/>
          <p:cNvSpPr txBox="1"/>
          <p:nvPr/>
        </p:nvSpPr>
        <p:spPr>
          <a:xfrm>
            <a:off x="7111948" y="4940802"/>
            <a:ext cx="1476000" cy="215444"/>
          </a:xfrm>
          <a:prstGeom prst="rect">
            <a:avLst/>
          </a:prstGeom>
          <a:noFill/>
        </p:spPr>
        <p:txBody>
          <a:bodyPr wrap="square" rtlCol="0">
            <a:spAutoFit/>
          </a:bodyPr>
          <a:lstStyle/>
          <a:p>
            <a:pPr algn="ctr"/>
            <a:r>
              <a:rPr lang="en-GB" sz="800" b="1" dirty="0" smtClean="0">
                <a:latin typeface="Gadugi" panose="020B0502040204020203" pitchFamily="34" charset="0"/>
                <a:ea typeface="Gadugi" panose="020B0502040204020203" pitchFamily="34" charset="0"/>
              </a:rPr>
              <a:t>Innovation policy for SMEs</a:t>
            </a:r>
            <a:endParaRPr lang="en-GB" sz="800" b="1" dirty="0">
              <a:latin typeface="Gadugi" panose="020B0502040204020203" pitchFamily="34" charset="0"/>
              <a:ea typeface="Gadugi" panose="020B0502040204020203" pitchFamily="34" charset="0"/>
            </a:endParaRPr>
          </a:p>
        </p:txBody>
      </p:sp>
      <p:sp>
        <p:nvSpPr>
          <p:cNvPr id="26" name="TextBox 25"/>
          <p:cNvSpPr txBox="1"/>
          <p:nvPr/>
        </p:nvSpPr>
        <p:spPr>
          <a:xfrm>
            <a:off x="7069466" y="6578968"/>
            <a:ext cx="1476000" cy="215444"/>
          </a:xfrm>
          <a:prstGeom prst="rect">
            <a:avLst/>
          </a:prstGeom>
          <a:noFill/>
        </p:spPr>
        <p:txBody>
          <a:bodyPr wrap="square" rtlCol="0">
            <a:spAutoFit/>
          </a:bodyPr>
          <a:lstStyle/>
          <a:p>
            <a:pPr algn="ctr"/>
            <a:r>
              <a:rPr lang="en-GB" sz="800" b="1" dirty="0" smtClean="0">
                <a:latin typeface="Gadugi" panose="020B0502040204020203" pitchFamily="34" charset="0"/>
                <a:ea typeface="Gadugi" panose="020B0502040204020203" pitchFamily="34" charset="0"/>
              </a:rPr>
              <a:t>SMEs in a green economy</a:t>
            </a:r>
            <a:endParaRPr lang="en-GB" sz="800" b="1" dirty="0">
              <a:latin typeface="Gadugi" panose="020B0502040204020203" pitchFamily="34" charset="0"/>
              <a:ea typeface="Gadugi" panose="020B0502040204020203" pitchFamily="34" charset="0"/>
            </a:endParaRPr>
          </a:p>
        </p:txBody>
      </p:sp>
      <p:graphicFrame>
        <p:nvGraphicFramePr>
          <p:cNvPr id="27" name="Chart 26"/>
          <p:cNvGraphicFramePr>
            <a:graphicFrameLocks/>
          </p:cNvGraphicFramePr>
          <p:nvPr>
            <p:custDataLst>
              <p:tags r:id="rId3"/>
            </p:custDataLst>
            <p:extLst/>
          </p:nvPr>
        </p:nvGraphicFramePr>
        <p:xfrm>
          <a:off x="5669595" y="4759965"/>
          <a:ext cx="3738574" cy="212886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2" name="Chart 31"/>
          <p:cNvGraphicFramePr>
            <a:graphicFrameLocks/>
          </p:cNvGraphicFramePr>
          <p:nvPr>
            <p:custDataLst>
              <p:tags r:id="rId4"/>
            </p:custDataLst>
            <p:extLst/>
          </p:nvPr>
        </p:nvGraphicFramePr>
        <p:xfrm>
          <a:off x="6005975" y="1531744"/>
          <a:ext cx="3738574" cy="2050628"/>
        </p:xfrm>
        <a:graphic>
          <a:graphicData uri="http://schemas.openxmlformats.org/drawingml/2006/chart">
            <c:chart xmlns:c="http://schemas.openxmlformats.org/drawingml/2006/chart" xmlns:r="http://schemas.openxmlformats.org/officeDocument/2006/relationships" r:id="rId11"/>
          </a:graphicData>
        </a:graphic>
      </p:graphicFrame>
      <p:pic>
        <p:nvPicPr>
          <p:cNvPr id="17" name="Picture 16"/>
          <p:cNvPicPr>
            <a:picLocks noChangeAspect="1"/>
          </p:cNvPicPr>
          <p:nvPr/>
        </p:nvPicPr>
        <p:blipFill>
          <a:blip r:embed="rId12"/>
          <a:stretch>
            <a:fillRect/>
          </a:stretch>
        </p:blipFill>
        <p:spPr>
          <a:xfrm>
            <a:off x="7163489" y="14672"/>
            <a:ext cx="1287953" cy="304297"/>
          </a:xfrm>
          <a:prstGeom prst="rect">
            <a:avLst/>
          </a:prstGeom>
        </p:spPr>
      </p:pic>
      <p:sp>
        <p:nvSpPr>
          <p:cNvPr id="29" name="Rectangle 28"/>
          <p:cNvSpPr/>
          <p:nvPr/>
        </p:nvSpPr>
        <p:spPr>
          <a:xfrm>
            <a:off x="69059" y="6554288"/>
            <a:ext cx="3704155" cy="430887"/>
          </a:xfrm>
          <a:prstGeom prst="rect">
            <a:avLst/>
          </a:prstGeom>
        </p:spPr>
        <p:txBody>
          <a:bodyPr wrap="square">
            <a:spAutoFit/>
          </a:bodyPr>
          <a:lstStyle/>
          <a:p>
            <a:r>
              <a:rPr lang="en-US" sz="1100" dirty="0"/>
              <a:t>Sources: </a:t>
            </a:r>
            <a:r>
              <a:rPr lang="en-US" sz="1100" dirty="0" smtClean="0"/>
              <a:t>1) UNESCO </a:t>
            </a:r>
            <a:r>
              <a:rPr lang="en-US" sz="1100" dirty="0"/>
              <a:t>Institute for </a:t>
            </a:r>
            <a:r>
              <a:rPr lang="en-US" sz="1100" dirty="0" smtClean="0"/>
              <a:t>Statistics; 2) </a:t>
            </a:r>
            <a:r>
              <a:rPr lang="en-US" sz="1050" dirty="0" smtClean="0"/>
              <a:t>Eurobarometer</a:t>
            </a:r>
            <a:r>
              <a:rPr lang="en-US" sz="1050" dirty="0"/>
              <a:t>.</a:t>
            </a:r>
          </a:p>
          <a:p>
            <a:r>
              <a:rPr lang="en-US" sz="1100" dirty="0" smtClean="0"/>
              <a:t> </a:t>
            </a:r>
            <a:endParaRPr lang="en-US" sz="1050" dirty="0"/>
          </a:p>
        </p:txBody>
      </p:sp>
      <p:pic>
        <p:nvPicPr>
          <p:cNvPr id="43" name="Picture 42"/>
          <p:cNvPicPr>
            <a:picLocks noChangeAspect="1"/>
          </p:cNvPicPr>
          <p:nvPr/>
        </p:nvPicPr>
        <p:blipFill rotWithShape="1">
          <a:blip r:embed="rId13"/>
          <a:srcRect b="20037"/>
          <a:stretch/>
        </p:blipFill>
        <p:spPr>
          <a:xfrm>
            <a:off x="886659" y="5308449"/>
            <a:ext cx="445629" cy="356337"/>
          </a:xfrm>
          <a:prstGeom prst="rect">
            <a:avLst/>
          </a:prstGeom>
        </p:spPr>
      </p:pic>
      <p:pic>
        <p:nvPicPr>
          <p:cNvPr id="44" name="Picture 43"/>
          <p:cNvPicPr>
            <a:picLocks noChangeAspect="1"/>
          </p:cNvPicPr>
          <p:nvPr/>
        </p:nvPicPr>
        <p:blipFill rotWithShape="1">
          <a:blip r:embed="rId14"/>
          <a:srcRect b="19881"/>
          <a:stretch/>
        </p:blipFill>
        <p:spPr>
          <a:xfrm>
            <a:off x="3717292" y="5282087"/>
            <a:ext cx="399939" cy="320431"/>
          </a:xfrm>
          <a:prstGeom prst="rect">
            <a:avLst/>
          </a:prstGeom>
        </p:spPr>
      </p:pic>
      <p:sp>
        <p:nvSpPr>
          <p:cNvPr id="31" name="Oval 30"/>
          <p:cNvSpPr/>
          <p:nvPr/>
        </p:nvSpPr>
        <p:spPr>
          <a:xfrm>
            <a:off x="357051" y="1196218"/>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2</a:t>
            </a:r>
          </a:p>
        </p:txBody>
      </p:sp>
      <p:sp>
        <p:nvSpPr>
          <p:cNvPr id="33" name="Oval 32"/>
          <p:cNvSpPr/>
          <p:nvPr/>
        </p:nvSpPr>
        <p:spPr>
          <a:xfrm>
            <a:off x="357051" y="1549571"/>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3</a:t>
            </a:r>
          </a:p>
        </p:txBody>
      </p:sp>
      <p:sp>
        <p:nvSpPr>
          <p:cNvPr id="36" name="Oval 35"/>
          <p:cNvSpPr/>
          <p:nvPr/>
        </p:nvSpPr>
        <p:spPr>
          <a:xfrm>
            <a:off x="357051" y="1908867"/>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4</a:t>
            </a:r>
          </a:p>
        </p:txBody>
      </p:sp>
      <p:sp>
        <p:nvSpPr>
          <p:cNvPr id="39" name="Rectangle à coins arrondis 25"/>
          <p:cNvSpPr/>
          <p:nvPr/>
        </p:nvSpPr>
        <p:spPr>
          <a:xfrm>
            <a:off x="806388" y="5180426"/>
            <a:ext cx="2437891" cy="1224182"/>
          </a:xfrm>
          <a:prstGeom prst="roundRect">
            <a:avLst/>
          </a:prstGeom>
          <a:noFill/>
          <a:ln>
            <a:solidFill>
              <a:srgbClr val="ACCC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p:nvSpPr>
        <p:spPr>
          <a:xfrm>
            <a:off x="859897" y="5769014"/>
            <a:ext cx="2589559" cy="461665"/>
          </a:xfrm>
          <a:prstGeom prst="rect">
            <a:avLst/>
          </a:prstGeom>
          <a:noFill/>
        </p:spPr>
        <p:txBody>
          <a:bodyPr wrap="square">
            <a:spAutoFit/>
          </a:bodyPr>
          <a:lstStyle/>
          <a:p>
            <a:r>
              <a:rPr lang="en-US" sz="1200" i="1" dirty="0">
                <a:ea typeface="Gadugi" panose="020B0502040204020203" pitchFamily="34" charset="0"/>
              </a:rPr>
              <a:t>is </a:t>
            </a:r>
            <a:r>
              <a:rPr lang="en-US" sz="1200" b="1" i="1" dirty="0">
                <a:ea typeface="Gadugi" panose="020B0502040204020203" pitchFamily="34" charset="0"/>
              </a:rPr>
              <a:t>spent on R&amp;D </a:t>
            </a:r>
            <a:r>
              <a:rPr lang="en-US" sz="1200" i="1" dirty="0">
                <a:ea typeface="Gadugi" panose="020B0502040204020203" pitchFamily="34" charset="0"/>
              </a:rPr>
              <a:t>across the region, well below the </a:t>
            </a:r>
            <a:r>
              <a:rPr lang="en-US" sz="1200" b="1" i="1" dirty="0">
                <a:ea typeface="Gadugi" panose="020B0502040204020203" pitchFamily="34" charset="0"/>
              </a:rPr>
              <a:t>EU target of 3%.</a:t>
            </a:r>
          </a:p>
        </p:txBody>
      </p:sp>
      <p:sp>
        <p:nvSpPr>
          <p:cNvPr id="45" name="Rectangle 44"/>
          <p:cNvSpPr/>
          <p:nvPr/>
        </p:nvSpPr>
        <p:spPr>
          <a:xfrm>
            <a:off x="1323472" y="5210817"/>
            <a:ext cx="2246528" cy="461665"/>
          </a:xfrm>
          <a:prstGeom prst="rect">
            <a:avLst/>
          </a:prstGeom>
        </p:spPr>
        <p:txBody>
          <a:bodyPr wrap="square">
            <a:spAutoFit/>
          </a:bodyPr>
          <a:lstStyle/>
          <a:p>
            <a:r>
              <a:rPr lang="en-US" sz="2400" dirty="0">
                <a:ea typeface="Gadugi" panose="020B0502040204020203" pitchFamily="34" charset="0"/>
              </a:rPr>
              <a:t>0.6% </a:t>
            </a:r>
            <a:r>
              <a:rPr lang="en-US" sz="1200" dirty="0">
                <a:ea typeface="Gadugi" panose="020B0502040204020203" pitchFamily="34" charset="0"/>
              </a:rPr>
              <a:t>of GDP  </a:t>
            </a:r>
            <a:endParaRPr lang="en-US" sz="1400" dirty="0">
              <a:ea typeface="Gadugi" panose="020B0502040204020203" pitchFamily="34" charset="0"/>
            </a:endParaRPr>
          </a:p>
        </p:txBody>
      </p:sp>
      <p:sp>
        <p:nvSpPr>
          <p:cNvPr id="48" name="Rectangle à coins arrondis 25"/>
          <p:cNvSpPr/>
          <p:nvPr/>
        </p:nvSpPr>
        <p:spPr>
          <a:xfrm>
            <a:off x="3690739" y="5182156"/>
            <a:ext cx="2502641" cy="1230625"/>
          </a:xfrm>
          <a:prstGeom prst="roundRect">
            <a:avLst/>
          </a:prstGeom>
          <a:noFill/>
          <a:ln>
            <a:solidFill>
              <a:srgbClr val="ACCC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p:cNvSpPr/>
          <p:nvPr/>
        </p:nvSpPr>
        <p:spPr>
          <a:xfrm>
            <a:off x="3802376" y="5677176"/>
            <a:ext cx="2645734" cy="646331"/>
          </a:xfrm>
          <a:prstGeom prst="rect">
            <a:avLst/>
          </a:prstGeom>
          <a:noFill/>
        </p:spPr>
        <p:txBody>
          <a:bodyPr wrap="square">
            <a:spAutoFit/>
          </a:bodyPr>
          <a:lstStyle/>
          <a:p>
            <a:r>
              <a:rPr lang="en-US" sz="1200" i="1" dirty="0">
                <a:solidFill>
                  <a:prstClr val="black"/>
                </a:solidFill>
                <a:ea typeface="Gadugi" panose="020B0502040204020203" pitchFamily="34" charset="0"/>
              </a:rPr>
              <a:t>offer </a:t>
            </a:r>
            <a:r>
              <a:rPr lang="en-US" sz="1200" b="1" i="1" dirty="0">
                <a:solidFill>
                  <a:prstClr val="black"/>
                </a:solidFill>
                <a:ea typeface="Gadugi" panose="020B0502040204020203" pitchFamily="34" charset="0"/>
              </a:rPr>
              <a:t>green products or services</a:t>
            </a:r>
            <a:r>
              <a:rPr lang="en-US" sz="1200" i="1" dirty="0">
                <a:solidFill>
                  <a:prstClr val="black"/>
                </a:solidFill>
                <a:ea typeface="Gadugi" panose="020B0502040204020203" pitchFamily="34" charset="0"/>
              </a:rPr>
              <a:t>, </a:t>
            </a:r>
          </a:p>
          <a:p>
            <a:r>
              <a:rPr lang="en-US" sz="1200" i="1" dirty="0">
                <a:solidFill>
                  <a:prstClr val="black"/>
                </a:solidFill>
                <a:ea typeface="Gadugi" panose="020B0502040204020203" pitchFamily="34" charset="0"/>
              </a:rPr>
              <a:t>a 5 percentage point increase since 2018. </a:t>
            </a:r>
          </a:p>
        </p:txBody>
      </p:sp>
      <p:sp>
        <p:nvSpPr>
          <p:cNvPr id="50" name="Rectangle 49"/>
          <p:cNvSpPr/>
          <p:nvPr/>
        </p:nvSpPr>
        <p:spPr>
          <a:xfrm>
            <a:off x="4065388" y="5153956"/>
            <a:ext cx="2630841" cy="461665"/>
          </a:xfrm>
          <a:prstGeom prst="rect">
            <a:avLst/>
          </a:prstGeom>
        </p:spPr>
        <p:txBody>
          <a:bodyPr wrap="square">
            <a:spAutoFit/>
          </a:bodyPr>
          <a:lstStyle/>
          <a:p>
            <a:r>
              <a:rPr lang="en-US" sz="2400" dirty="0">
                <a:ea typeface="Gadugi" panose="020B0502040204020203" pitchFamily="34" charset="0"/>
              </a:rPr>
              <a:t>25% </a:t>
            </a:r>
            <a:r>
              <a:rPr lang="en-GB" sz="1200" dirty="0">
                <a:solidFill>
                  <a:prstClr val="black"/>
                </a:solidFill>
                <a:ea typeface="Gadugi" panose="020B0502040204020203" pitchFamily="34" charset="0"/>
              </a:rPr>
              <a:t>of SMEs on average</a:t>
            </a:r>
            <a:endParaRPr lang="en-US" sz="1200" dirty="0">
              <a:solidFill>
                <a:prstClr val="black"/>
              </a:solidFill>
              <a:ea typeface="Gadugi" panose="020B0502040204020203" pitchFamily="34" charset="0"/>
            </a:endParaRPr>
          </a:p>
        </p:txBody>
      </p:sp>
      <p:sp>
        <p:nvSpPr>
          <p:cNvPr id="3" name="Rectangle 2"/>
          <p:cNvSpPr/>
          <p:nvPr/>
        </p:nvSpPr>
        <p:spPr>
          <a:xfrm>
            <a:off x="257227" y="3108860"/>
            <a:ext cx="6431888" cy="1631216"/>
          </a:xfrm>
          <a:prstGeom prst="rect">
            <a:avLst/>
          </a:prstGeom>
        </p:spPr>
        <p:txBody>
          <a:bodyPr wrap="square">
            <a:spAutoFit/>
          </a:bodyPr>
          <a:lstStyle/>
          <a:p>
            <a:pPr marL="285750" indent="-285750" algn="just">
              <a:spcAft>
                <a:spcPts val="1200"/>
              </a:spcAft>
              <a:buClr>
                <a:srgbClr val="009983"/>
              </a:buClr>
              <a:buFont typeface="Wingdings" panose="05000000000000000000" pitchFamily="2" charset="2"/>
              <a:buChar char="v"/>
            </a:pPr>
            <a:r>
              <a:rPr lang="en-US" sz="1400" b="1" dirty="0" smtClean="0">
                <a:latin typeface="Gadugi" panose="020B0502040204020203" pitchFamily="34" charset="0"/>
                <a:ea typeface="Gadugi" panose="020B0502040204020203" pitchFamily="34" charset="0"/>
              </a:rPr>
              <a:t>Better </a:t>
            </a:r>
            <a:r>
              <a:rPr lang="en-US" sz="1400" b="1" dirty="0">
                <a:latin typeface="Gadugi" panose="020B0502040204020203" pitchFamily="34" charset="0"/>
                <a:ea typeface="Gadugi" panose="020B0502040204020203" pitchFamily="34" charset="0"/>
              </a:rPr>
              <a:t>match the supply of BSS with the SMEs’ needs </a:t>
            </a:r>
          </a:p>
          <a:p>
            <a:pPr marL="285750" indent="-285750" algn="just">
              <a:spcAft>
                <a:spcPts val="1200"/>
              </a:spcAft>
              <a:buClr>
                <a:srgbClr val="009983"/>
              </a:buClr>
              <a:buFont typeface="Wingdings" panose="05000000000000000000" pitchFamily="2" charset="2"/>
              <a:buChar char="v"/>
            </a:pPr>
            <a:r>
              <a:rPr lang="en-US" sz="1400" b="1" dirty="0">
                <a:latin typeface="Gadugi" panose="020B0502040204020203" pitchFamily="34" charset="0"/>
                <a:ea typeface="Gadugi" panose="020B0502040204020203" pitchFamily="34" charset="0"/>
              </a:rPr>
              <a:t>Continue addressing barriers that limit SMEs’ participation in public procurement</a:t>
            </a:r>
          </a:p>
          <a:p>
            <a:pPr marL="285750" indent="-285750" algn="just">
              <a:spcAft>
                <a:spcPts val="1200"/>
              </a:spcAft>
              <a:buClr>
                <a:srgbClr val="009983"/>
              </a:buClr>
              <a:buFont typeface="Wingdings" panose="05000000000000000000" pitchFamily="2" charset="2"/>
              <a:buChar char="v"/>
            </a:pPr>
            <a:r>
              <a:rPr lang="en-US" sz="1400" b="1" dirty="0">
                <a:latin typeface="Gadugi" panose="020B0502040204020203" pitchFamily="34" charset="0"/>
                <a:ea typeface="Gadugi" panose="020B0502040204020203" pitchFamily="34" charset="0"/>
              </a:rPr>
              <a:t>Further </a:t>
            </a:r>
            <a:r>
              <a:rPr lang="en-US" sz="1400" b="1" dirty="0" err="1">
                <a:latin typeface="Gadugi" panose="020B0502040204020203" pitchFamily="34" charset="0"/>
                <a:ea typeface="Gadugi" panose="020B0502040204020203" pitchFamily="34" charset="0"/>
              </a:rPr>
              <a:t>recognise</a:t>
            </a:r>
            <a:r>
              <a:rPr lang="en-US" sz="1400" b="1" dirty="0">
                <a:latin typeface="Gadugi" panose="020B0502040204020203" pitchFamily="34" charset="0"/>
                <a:ea typeface="Gadugi" panose="020B0502040204020203" pitchFamily="34" charset="0"/>
              </a:rPr>
              <a:t> SMEs as key players for innovation-based economies</a:t>
            </a:r>
          </a:p>
          <a:p>
            <a:pPr marL="285750" indent="-285750" algn="just">
              <a:spcAft>
                <a:spcPts val="1200"/>
              </a:spcAft>
              <a:buClr>
                <a:srgbClr val="009983"/>
              </a:buClr>
              <a:buFont typeface="Wingdings" panose="05000000000000000000" pitchFamily="2" charset="2"/>
              <a:buChar char="v"/>
            </a:pPr>
            <a:r>
              <a:rPr lang="en-US" sz="1400" b="1" dirty="0">
                <a:latin typeface="Gadugi" panose="020B0502040204020203" pitchFamily="34" charset="0"/>
                <a:ea typeface="Gadugi" panose="020B0502040204020203" pitchFamily="34" charset="0"/>
              </a:rPr>
              <a:t>Develop a wider range of tools to support SME greening</a:t>
            </a:r>
          </a:p>
        </p:txBody>
      </p:sp>
      <p:sp>
        <p:nvSpPr>
          <p:cNvPr id="6" name="Rectangle 5"/>
          <p:cNvSpPr/>
          <p:nvPr/>
        </p:nvSpPr>
        <p:spPr>
          <a:xfrm>
            <a:off x="517836" y="2790075"/>
            <a:ext cx="1327479" cy="307777"/>
          </a:xfrm>
          <a:prstGeom prst="rect">
            <a:avLst/>
          </a:prstGeom>
        </p:spPr>
        <p:txBody>
          <a:bodyPr wrap="none">
            <a:spAutoFit/>
          </a:bodyPr>
          <a:lstStyle/>
          <a:p>
            <a:pPr algn="just">
              <a:spcAft>
                <a:spcPts val="600"/>
              </a:spcAft>
              <a:buClr>
                <a:srgbClr val="009983"/>
              </a:buClr>
            </a:pPr>
            <a:r>
              <a:rPr lang="en-US" sz="1400" b="1" dirty="0">
                <a:solidFill>
                  <a:srgbClr val="009983"/>
                </a:solidFill>
                <a:latin typeface="Gadugi"/>
                <a:ea typeface="ＭＳ Ｐゴシック" charset="-128"/>
                <a:cs typeface="Gadugi"/>
              </a:rPr>
              <a:t>Way forward </a:t>
            </a:r>
          </a:p>
        </p:txBody>
      </p:sp>
      <p:sp>
        <p:nvSpPr>
          <p:cNvPr id="35" name="Oval 34"/>
          <p:cNvSpPr/>
          <p:nvPr/>
        </p:nvSpPr>
        <p:spPr>
          <a:xfrm>
            <a:off x="357051" y="851397"/>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smtClean="0"/>
              <a:t>1</a:t>
            </a:r>
            <a:endParaRPr lang="fr-FR" sz="1200" b="1" dirty="0"/>
          </a:p>
        </p:txBody>
      </p:sp>
    </p:spTree>
    <p:extLst>
      <p:ext uri="{BB962C8B-B14F-4D97-AF65-F5344CB8AC3E}">
        <p14:creationId xmlns:p14="http://schemas.microsoft.com/office/powerpoint/2010/main" val="1800199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14</a:t>
            </a:fld>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227" y="201777"/>
            <a:ext cx="260609" cy="540000"/>
          </a:xfrm>
          <a:prstGeom prst="rect">
            <a:avLst/>
          </a:prstGeom>
        </p:spPr>
      </p:pic>
      <p:sp>
        <p:nvSpPr>
          <p:cNvPr id="3" name="Rectangle 2"/>
          <p:cNvSpPr/>
          <p:nvPr/>
        </p:nvSpPr>
        <p:spPr>
          <a:xfrm>
            <a:off x="6209914" y="767286"/>
            <a:ext cx="2156320" cy="28987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a:off x="609051" y="805684"/>
            <a:ext cx="6105792" cy="2215991"/>
          </a:xfrm>
          <a:prstGeom prst="rect">
            <a:avLst/>
          </a:prstGeom>
        </p:spPr>
        <p:txBody>
          <a:bodyPr wrap="square">
            <a:spAutoFit/>
          </a:bodyPr>
          <a:lstStyle/>
          <a:p>
            <a:pPr algn="just">
              <a:spcAft>
                <a:spcPts val="1200"/>
              </a:spcAft>
              <a:buClr>
                <a:srgbClr val="009983"/>
              </a:buClr>
            </a:pPr>
            <a:r>
              <a:rPr lang="en-GB" sz="1400" b="1" dirty="0">
                <a:latin typeface="Gadugi" panose="020B0502040204020203" pitchFamily="34" charset="0"/>
                <a:ea typeface="Gadugi" panose="020B0502040204020203" pitchFamily="34" charset="0"/>
              </a:rPr>
              <a:t>Entrepreneurial learning is increasingly recognised as a priority</a:t>
            </a:r>
            <a:endParaRPr lang="en-US" sz="1400" b="1" dirty="0">
              <a:latin typeface="Gadugi" panose="020B0502040204020203" pitchFamily="34" charset="0"/>
              <a:ea typeface="Gadugi" panose="020B0502040204020203" pitchFamily="34" charset="0"/>
            </a:endParaRPr>
          </a:p>
          <a:p>
            <a:pPr algn="just">
              <a:spcAft>
                <a:spcPts val="1200"/>
              </a:spcAft>
              <a:buClr>
                <a:srgbClr val="009983"/>
              </a:buClr>
            </a:pPr>
            <a:r>
              <a:rPr lang="en-US" sz="1400" b="1" dirty="0">
                <a:latin typeface="Gadugi" panose="020B0502040204020203" pitchFamily="34" charset="0"/>
                <a:ea typeface="Gadugi" panose="020B0502040204020203" pitchFamily="34" charset="0"/>
              </a:rPr>
              <a:t>Enterprise skills training provision broadened </a:t>
            </a:r>
          </a:p>
          <a:p>
            <a:pPr algn="just">
              <a:spcAft>
                <a:spcPts val="1200"/>
              </a:spcAft>
              <a:buClr>
                <a:srgbClr val="009983"/>
              </a:buClr>
            </a:pPr>
            <a:r>
              <a:rPr lang="en-US" sz="1400" b="1" dirty="0">
                <a:latin typeface="Gadugi" panose="020B0502040204020203" pitchFamily="34" charset="0"/>
                <a:ea typeface="Gadugi" panose="020B0502040204020203" pitchFamily="34" charset="0"/>
              </a:rPr>
              <a:t>Women’s entrepreneurship is an untapped source of economic growth </a:t>
            </a:r>
          </a:p>
          <a:p>
            <a:pPr algn="just">
              <a:spcAft>
                <a:spcPts val="600"/>
              </a:spcAft>
              <a:buClr>
                <a:srgbClr val="009983"/>
              </a:buClr>
            </a:pPr>
            <a:endParaRPr lang="en-US" sz="1400" b="1" dirty="0">
              <a:solidFill>
                <a:srgbClr val="009983"/>
              </a:solidFill>
              <a:latin typeface="Gadugi"/>
              <a:ea typeface="ＭＳ Ｐゴシック" charset="-128"/>
              <a:cs typeface="Gadugi"/>
            </a:endParaRPr>
          </a:p>
          <a:p>
            <a:pPr algn="just">
              <a:buClr>
                <a:srgbClr val="009983"/>
              </a:buClr>
            </a:pPr>
            <a:endParaRPr lang="en-GB" sz="1400" dirty="0">
              <a:latin typeface="Gadugi" panose="020B0502040204020203" pitchFamily="34" charset="0"/>
              <a:ea typeface="Gadugi" panose="020B0502040204020203" pitchFamily="34" charset="0"/>
            </a:endParaRPr>
          </a:p>
          <a:p>
            <a:pPr marL="285750" indent="-285750" algn="just">
              <a:buClr>
                <a:srgbClr val="009983"/>
              </a:buClr>
              <a:buFont typeface="Wingdings" panose="05000000000000000000" pitchFamily="2" charset="2"/>
              <a:buChar char="v"/>
            </a:pPr>
            <a:endParaRPr lang="en-US" sz="1400" dirty="0">
              <a:latin typeface="Gadugi" panose="020B0502040204020203" pitchFamily="34" charset="0"/>
              <a:ea typeface="Gadugi" panose="020B0502040204020203" pitchFamily="34" charset="0"/>
            </a:endParaRPr>
          </a:p>
          <a:p>
            <a:pPr marL="285750" indent="-285750" algn="just">
              <a:buClr>
                <a:srgbClr val="009983"/>
              </a:buClr>
              <a:buFont typeface="Wingdings" panose="05000000000000000000" pitchFamily="2" charset="2"/>
              <a:buChar char="v"/>
            </a:pPr>
            <a:endParaRPr lang="en-GB" sz="1400" dirty="0">
              <a:latin typeface="Gadugi" panose="020B0502040204020203" pitchFamily="34" charset="0"/>
              <a:ea typeface="Gadugi" panose="020B0502040204020203" pitchFamily="34" charset="0"/>
            </a:endParaRPr>
          </a:p>
        </p:txBody>
      </p:sp>
      <p:graphicFrame>
        <p:nvGraphicFramePr>
          <p:cNvPr id="12" name="Chart 11"/>
          <p:cNvGraphicFramePr>
            <a:graphicFrameLocks/>
          </p:cNvGraphicFramePr>
          <p:nvPr>
            <p:custDataLst>
              <p:tags r:id="rId1"/>
            </p:custDataLst>
            <p:extLst>
              <p:ext uri="{D42A27DB-BD31-4B8C-83A1-F6EECF244321}">
                <p14:modId xmlns:p14="http://schemas.microsoft.com/office/powerpoint/2010/main" val="1540527602"/>
              </p:ext>
            </p:extLst>
          </p:nvPr>
        </p:nvGraphicFramePr>
        <p:xfrm>
          <a:off x="5167868" y="859082"/>
          <a:ext cx="5491638" cy="20819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a:graphicFrameLocks/>
          </p:cNvGraphicFramePr>
          <p:nvPr>
            <p:custDataLst>
              <p:tags r:id="rId2"/>
            </p:custDataLst>
            <p:extLst>
              <p:ext uri="{D42A27DB-BD31-4B8C-83A1-F6EECF244321}">
                <p14:modId xmlns:p14="http://schemas.microsoft.com/office/powerpoint/2010/main" val="2932474108"/>
              </p:ext>
            </p:extLst>
          </p:nvPr>
        </p:nvGraphicFramePr>
        <p:xfrm>
          <a:off x="5619269" y="3302387"/>
          <a:ext cx="4588833" cy="2000960"/>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3"/>
          <p:cNvSpPr txBox="1"/>
          <p:nvPr/>
        </p:nvSpPr>
        <p:spPr>
          <a:xfrm>
            <a:off x="6452915" y="2754075"/>
            <a:ext cx="2921543" cy="369332"/>
          </a:xfrm>
          <a:prstGeom prst="rect">
            <a:avLst/>
          </a:prstGeom>
          <a:noFill/>
        </p:spPr>
        <p:txBody>
          <a:bodyPr wrap="square" rtlCol="0">
            <a:spAutoFit/>
          </a:bodyPr>
          <a:lstStyle/>
          <a:p>
            <a:pPr algn="ctr"/>
            <a:r>
              <a:rPr lang="en-GB" sz="900" b="1" dirty="0">
                <a:latin typeface="Gadugi" panose="020B0502040204020203" pitchFamily="34" charset="0"/>
                <a:ea typeface="Gadugi" panose="020B0502040204020203" pitchFamily="34" charset="0"/>
              </a:rPr>
              <a:t>Entrepreneurial learning and </a:t>
            </a:r>
          </a:p>
          <a:p>
            <a:pPr algn="ctr"/>
            <a:r>
              <a:rPr lang="en-GB" sz="900" b="1" dirty="0">
                <a:latin typeface="Gadugi" panose="020B0502040204020203" pitchFamily="34" charset="0"/>
                <a:ea typeface="Gadugi" panose="020B0502040204020203" pitchFamily="34" charset="0"/>
              </a:rPr>
              <a:t>women’s entrepreneurship </a:t>
            </a:r>
          </a:p>
        </p:txBody>
      </p:sp>
      <p:sp>
        <p:nvSpPr>
          <p:cNvPr id="15" name="TextBox 14"/>
          <p:cNvSpPr txBox="1"/>
          <p:nvPr/>
        </p:nvSpPr>
        <p:spPr>
          <a:xfrm>
            <a:off x="7056606" y="5171166"/>
            <a:ext cx="1749167" cy="230832"/>
          </a:xfrm>
          <a:prstGeom prst="rect">
            <a:avLst/>
          </a:prstGeom>
          <a:noFill/>
        </p:spPr>
        <p:txBody>
          <a:bodyPr wrap="square" rtlCol="0">
            <a:spAutoFit/>
          </a:bodyPr>
          <a:lstStyle/>
          <a:p>
            <a:pPr algn="ctr"/>
            <a:r>
              <a:rPr lang="en-GB" sz="900" b="1" dirty="0">
                <a:latin typeface="Gadugi" panose="020B0502040204020203" pitchFamily="34" charset="0"/>
                <a:ea typeface="Gadugi" panose="020B0502040204020203" pitchFamily="34" charset="0"/>
              </a:rPr>
              <a:t>Enterprise skills</a:t>
            </a:r>
          </a:p>
        </p:txBody>
      </p:sp>
      <p:sp>
        <p:nvSpPr>
          <p:cNvPr id="30" name="Rectangle 29"/>
          <p:cNvSpPr/>
          <p:nvPr/>
        </p:nvSpPr>
        <p:spPr>
          <a:xfrm>
            <a:off x="69059" y="6554288"/>
            <a:ext cx="6759124" cy="430887"/>
          </a:xfrm>
          <a:prstGeom prst="rect">
            <a:avLst/>
          </a:prstGeom>
        </p:spPr>
        <p:txBody>
          <a:bodyPr wrap="square">
            <a:spAutoFit/>
          </a:bodyPr>
          <a:lstStyle/>
          <a:p>
            <a:r>
              <a:rPr lang="en-US" sz="1100" dirty="0"/>
              <a:t>Sources: 1) World </a:t>
            </a:r>
            <a:r>
              <a:rPr lang="en-US" sz="1100" dirty="0" smtClean="0"/>
              <a:t>Bank data for Western Balkans; </a:t>
            </a:r>
            <a:r>
              <a:rPr lang="en-US" sz="1100" dirty="0"/>
              <a:t>2) Findings from the forthcoming SME Policy Index 2022.  </a:t>
            </a:r>
          </a:p>
          <a:p>
            <a:endParaRPr lang="en-US" sz="1100" dirty="0"/>
          </a:p>
        </p:txBody>
      </p:sp>
      <p:sp>
        <p:nvSpPr>
          <p:cNvPr id="2" name="Oval 1"/>
          <p:cNvSpPr/>
          <p:nvPr/>
        </p:nvSpPr>
        <p:spPr>
          <a:xfrm>
            <a:off x="357051" y="851397"/>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smtClean="0"/>
              <a:t>1</a:t>
            </a:r>
            <a:endParaRPr lang="fr-FR" sz="1200" b="1" dirty="0"/>
          </a:p>
        </p:txBody>
      </p:sp>
      <p:sp>
        <p:nvSpPr>
          <p:cNvPr id="23" name="Oval 22"/>
          <p:cNvSpPr/>
          <p:nvPr/>
        </p:nvSpPr>
        <p:spPr>
          <a:xfrm>
            <a:off x="357051" y="1212870"/>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2</a:t>
            </a:r>
          </a:p>
        </p:txBody>
      </p:sp>
      <p:sp>
        <p:nvSpPr>
          <p:cNvPr id="24" name="Oval 23"/>
          <p:cNvSpPr/>
          <p:nvPr/>
        </p:nvSpPr>
        <p:spPr>
          <a:xfrm>
            <a:off x="357051" y="1574343"/>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3</a:t>
            </a:r>
          </a:p>
        </p:txBody>
      </p:sp>
      <p:grpSp>
        <p:nvGrpSpPr>
          <p:cNvPr id="4" name="Group 3"/>
          <p:cNvGrpSpPr/>
          <p:nvPr/>
        </p:nvGrpSpPr>
        <p:grpSpPr>
          <a:xfrm>
            <a:off x="765670" y="4890434"/>
            <a:ext cx="2617020" cy="1317250"/>
            <a:chOff x="758152" y="4286597"/>
            <a:chExt cx="2850223" cy="1465664"/>
          </a:xfrm>
        </p:grpSpPr>
        <p:sp>
          <p:nvSpPr>
            <p:cNvPr id="27" name="Rectangle à coins arrondis 25"/>
            <p:cNvSpPr/>
            <p:nvPr/>
          </p:nvSpPr>
          <p:spPr>
            <a:xfrm>
              <a:off x="758152" y="4286597"/>
              <a:ext cx="2850223" cy="1465664"/>
            </a:xfrm>
            <a:prstGeom prst="roundRect">
              <a:avLst/>
            </a:prstGeom>
            <a:noFill/>
            <a:ln>
              <a:solidFill>
                <a:srgbClr val="ACCC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932284" y="5018889"/>
              <a:ext cx="2501957" cy="660863"/>
            </a:xfrm>
            <a:prstGeom prst="rect">
              <a:avLst/>
            </a:prstGeom>
            <a:noFill/>
          </p:spPr>
          <p:txBody>
            <a:bodyPr wrap="square">
              <a:spAutoFit/>
            </a:bodyPr>
            <a:lstStyle/>
            <a:p>
              <a:pPr lvl="0"/>
              <a:r>
                <a:rPr lang="en-US" sz="1200" b="1" i="1" dirty="0">
                  <a:solidFill>
                    <a:prstClr val="black"/>
                  </a:solidFill>
                  <a:ea typeface="Gadugi" panose="020B0502040204020203" pitchFamily="34" charset="0"/>
                </a:rPr>
                <a:t>if </a:t>
              </a:r>
              <a:r>
                <a:rPr lang="en-GB" sz="1200" b="1" i="1" dirty="0">
                  <a:solidFill>
                    <a:prstClr val="black"/>
                  </a:solidFill>
                  <a:ea typeface="Gadugi" panose="020B0502040204020203" pitchFamily="34" charset="0"/>
                </a:rPr>
                <a:t>women were involved in the labour market </a:t>
              </a:r>
              <a:r>
                <a:rPr lang="en-GB" sz="1200" i="1" dirty="0">
                  <a:solidFill>
                    <a:prstClr val="black"/>
                  </a:solidFill>
                  <a:ea typeface="Gadugi" panose="020B0502040204020203" pitchFamily="34" charset="0"/>
                </a:rPr>
                <a:t>at the same level as </a:t>
              </a:r>
              <a:r>
                <a:rPr lang="en-GB" sz="1200" i="1" dirty="0" smtClean="0">
                  <a:solidFill>
                    <a:prstClr val="black"/>
                  </a:solidFill>
                  <a:ea typeface="Gadugi" panose="020B0502040204020203" pitchFamily="34" charset="0"/>
                </a:rPr>
                <a:t>men.</a:t>
              </a:r>
              <a:endParaRPr lang="en-US" sz="1100" i="1" dirty="0">
                <a:solidFill>
                  <a:prstClr val="black"/>
                </a:solidFill>
              </a:endParaRPr>
            </a:p>
          </p:txBody>
        </p:sp>
        <p:sp>
          <p:nvSpPr>
            <p:cNvPr id="29" name="Rectangle 28"/>
            <p:cNvSpPr/>
            <p:nvPr/>
          </p:nvSpPr>
          <p:spPr>
            <a:xfrm>
              <a:off x="1635546" y="4365074"/>
              <a:ext cx="1926384" cy="660863"/>
            </a:xfrm>
            <a:prstGeom prst="rect">
              <a:avLst/>
            </a:prstGeom>
          </p:spPr>
          <p:txBody>
            <a:bodyPr wrap="square">
              <a:spAutoFit/>
            </a:bodyPr>
            <a:lstStyle/>
            <a:p>
              <a:r>
                <a:rPr lang="en-US" sz="1200" dirty="0" smtClean="0">
                  <a:ea typeface="Gadugi" panose="020B0502040204020203" pitchFamily="34" charset="0"/>
                </a:rPr>
                <a:t>GDP </a:t>
              </a:r>
              <a:r>
                <a:rPr lang="en-US" sz="1200" dirty="0">
                  <a:ea typeface="Gadugi" panose="020B0502040204020203" pitchFamily="34" charset="0"/>
                </a:rPr>
                <a:t>could rise by </a:t>
              </a:r>
              <a:endParaRPr lang="en-US" sz="1200" dirty="0" smtClean="0">
                <a:ea typeface="Gadugi" panose="020B0502040204020203" pitchFamily="34" charset="0"/>
              </a:endParaRPr>
            </a:p>
            <a:p>
              <a:r>
                <a:rPr lang="en-US" sz="2400" dirty="0" smtClean="0">
                  <a:ea typeface="Gadugi" panose="020B0502040204020203" pitchFamily="34" charset="0"/>
                </a:rPr>
                <a:t>20%</a:t>
              </a:r>
              <a:endParaRPr lang="en-US" sz="1100" dirty="0"/>
            </a:p>
          </p:txBody>
        </p:sp>
        <p:pic>
          <p:nvPicPr>
            <p:cNvPr id="32" name="Picture 31"/>
            <p:cNvPicPr>
              <a:picLocks noChangeAspect="1"/>
            </p:cNvPicPr>
            <p:nvPr/>
          </p:nvPicPr>
          <p:blipFill rotWithShape="1">
            <a:blip r:embed="rId8"/>
            <a:srcRect t="13934" b="29125"/>
            <a:stretch/>
          </p:blipFill>
          <p:spPr>
            <a:xfrm>
              <a:off x="860994" y="4504268"/>
              <a:ext cx="671709" cy="382474"/>
            </a:xfrm>
            <a:prstGeom prst="rect">
              <a:avLst/>
            </a:prstGeom>
          </p:spPr>
        </p:pic>
      </p:grpSp>
      <p:grpSp>
        <p:nvGrpSpPr>
          <p:cNvPr id="20" name="Group 19"/>
          <p:cNvGrpSpPr/>
          <p:nvPr/>
        </p:nvGrpSpPr>
        <p:grpSpPr>
          <a:xfrm>
            <a:off x="3762716" y="4890434"/>
            <a:ext cx="2690199" cy="1316280"/>
            <a:chOff x="3831744" y="4273897"/>
            <a:chExt cx="2850223" cy="1474182"/>
          </a:xfrm>
        </p:grpSpPr>
        <p:sp>
          <p:nvSpPr>
            <p:cNvPr id="25" name="Rectangle à coins arrondis 25"/>
            <p:cNvSpPr/>
            <p:nvPr/>
          </p:nvSpPr>
          <p:spPr>
            <a:xfrm>
              <a:off x="3831744" y="4273897"/>
              <a:ext cx="2850223" cy="1474182"/>
            </a:xfrm>
            <a:prstGeom prst="roundRect">
              <a:avLst/>
            </a:prstGeom>
            <a:noFill/>
            <a:ln>
              <a:solidFill>
                <a:srgbClr val="ACCC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3946539" y="4874833"/>
              <a:ext cx="2587392" cy="666762"/>
            </a:xfrm>
            <a:prstGeom prst="rect">
              <a:avLst/>
            </a:prstGeom>
            <a:noFill/>
          </p:spPr>
          <p:txBody>
            <a:bodyPr wrap="square">
              <a:spAutoFit/>
            </a:bodyPr>
            <a:lstStyle/>
            <a:p>
              <a:pPr lvl="0"/>
              <a:r>
                <a:rPr lang="en-GB" sz="1200" b="1" i="1" dirty="0">
                  <a:solidFill>
                    <a:prstClr val="black"/>
                  </a:solidFill>
                  <a:latin typeface="+mj-lt"/>
                  <a:ea typeface="Gadugi" panose="020B0502040204020203" pitchFamily="34" charset="0"/>
                </a:rPr>
                <a:t>r</a:t>
              </a:r>
              <a:r>
                <a:rPr lang="en-GB" sz="1200" b="1" i="1" dirty="0" smtClean="0">
                  <a:solidFill>
                    <a:prstClr val="black"/>
                  </a:solidFill>
                  <a:latin typeface="+mj-lt"/>
                  <a:ea typeface="Gadugi" panose="020B0502040204020203" pitchFamily="34" charset="0"/>
                </a:rPr>
                <a:t>ecommendations </a:t>
              </a:r>
              <a:r>
                <a:rPr lang="en-GB" sz="1200" i="1" dirty="0" smtClean="0">
                  <a:solidFill>
                    <a:prstClr val="black"/>
                  </a:solidFill>
                  <a:latin typeface="+mj-lt"/>
                  <a:ea typeface="Gadugi" panose="020B0502040204020203" pitchFamily="34" charset="0"/>
                </a:rPr>
                <a:t>in the area of entrepreneurial human capital </a:t>
              </a:r>
              <a:r>
                <a:rPr lang="en-GB" sz="1200" b="1" i="1" dirty="0" smtClean="0">
                  <a:solidFill>
                    <a:prstClr val="black"/>
                  </a:solidFill>
                  <a:latin typeface="+mj-lt"/>
                  <a:ea typeface="Gadugi" panose="020B0502040204020203" pitchFamily="34" charset="0"/>
                </a:rPr>
                <a:t>have </a:t>
              </a:r>
              <a:r>
                <a:rPr lang="en-GB" sz="1200" b="1" i="1" dirty="0">
                  <a:solidFill>
                    <a:prstClr val="black"/>
                  </a:solidFill>
                  <a:latin typeface="+mj-lt"/>
                  <a:ea typeface="Gadugi" panose="020B0502040204020203" pitchFamily="34" charset="0"/>
                </a:rPr>
                <a:t>been implemented </a:t>
              </a:r>
              <a:r>
                <a:rPr lang="en-GB" sz="1200" i="1" dirty="0" smtClean="0">
                  <a:solidFill>
                    <a:prstClr val="black"/>
                  </a:solidFill>
                  <a:latin typeface="+mj-lt"/>
                  <a:ea typeface="Gadugi" panose="020B0502040204020203" pitchFamily="34" charset="0"/>
                </a:rPr>
                <a:t>since 2019. </a:t>
              </a:r>
              <a:endParaRPr lang="en-US" sz="1200" i="1" dirty="0">
                <a:solidFill>
                  <a:prstClr val="black"/>
                </a:solidFill>
                <a:latin typeface="+mj-lt"/>
                <a:ea typeface="Gadugi" panose="020B0502040204020203" pitchFamily="34" charset="0"/>
              </a:endParaRPr>
            </a:p>
          </p:txBody>
        </p:sp>
        <p:sp>
          <p:nvSpPr>
            <p:cNvPr id="31" name="Rectangle 30"/>
            <p:cNvSpPr/>
            <p:nvPr/>
          </p:nvSpPr>
          <p:spPr>
            <a:xfrm>
              <a:off x="4532410" y="4374234"/>
              <a:ext cx="2149557" cy="476259"/>
            </a:xfrm>
            <a:prstGeom prst="rect">
              <a:avLst/>
            </a:prstGeom>
          </p:spPr>
          <p:txBody>
            <a:bodyPr wrap="square">
              <a:spAutoFit/>
            </a:bodyPr>
            <a:lstStyle/>
            <a:p>
              <a:r>
                <a:rPr lang="en-US" sz="2400" dirty="0" smtClean="0">
                  <a:ea typeface="Gadugi" panose="020B0502040204020203" pitchFamily="34" charset="0"/>
                </a:rPr>
                <a:t>66% </a:t>
              </a:r>
              <a:r>
                <a:rPr lang="en-GB" sz="1200" dirty="0">
                  <a:solidFill>
                    <a:prstClr val="black"/>
                  </a:solidFill>
                  <a:ea typeface="Gadugi" panose="020B0502040204020203" pitchFamily="34" charset="0"/>
                </a:rPr>
                <a:t>of OECD’s</a:t>
              </a:r>
              <a:endParaRPr lang="en-US" sz="1200" dirty="0">
                <a:solidFill>
                  <a:prstClr val="black"/>
                </a:solidFill>
                <a:ea typeface="Gadugi" panose="020B0502040204020203" pitchFamily="34" charset="0"/>
              </a:endParaRPr>
            </a:p>
          </p:txBody>
        </p:sp>
        <p:pic>
          <p:nvPicPr>
            <p:cNvPr id="33" name="Picture 32"/>
            <p:cNvPicPr>
              <a:picLocks noChangeAspect="1"/>
            </p:cNvPicPr>
            <p:nvPr/>
          </p:nvPicPr>
          <p:blipFill rotWithShape="1">
            <a:blip r:embed="rId9"/>
            <a:srcRect b="17320"/>
            <a:stretch/>
          </p:blipFill>
          <p:spPr>
            <a:xfrm>
              <a:off x="4040957" y="4435016"/>
              <a:ext cx="501322" cy="414492"/>
            </a:xfrm>
            <a:prstGeom prst="rect">
              <a:avLst/>
            </a:prstGeom>
          </p:spPr>
        </p:pic>
      </p:grpSp>
      <p:sp>
        <p:nvSpPr>
          <p:cNvPr id="6" name="Rectangle 5"/>
          <p:cNvSpPr/>
          <p:nvPr/>
        </p:nvSpPr>
        <p:spPr>
          <a:xfrm>
            <a:off x="304598" y="2953236"/>
            <a:ext cx="6425381" cy="1261884"/>
          </a:xfrm>
          <a:prstGeom prst="rect">
            <a:avLst/>
          </a:prstGeom>
        </p:spPr>
        <p:txBody>
          <a:bodyPr wrap="square">
            <a:spAutoFit/>
          </a:bodyPr>
          <a:lstStyle/>
          <a:p>
            <a:pPr marL="285750" indent="-285750" algn="just">
              <a:spcAft>
                <a:spcPts val="1200"/>
              </a:spcAft>
              <a:buClr>
                <a:srgbClr val="009983"/>
              </a:buClr>
              <a:buFont typeface="Wingdings" panose="05000000000000000000" pitchFamily="2" charset="2"/>
              <a:buChar char="v"/>
            </a:pPr>
            <a:r>
              <a:rPr lang="en-GB" sz="1400" b="1" dirty="0" smtClean="0">
                <a:latin typeface="Gadugi" panose="020B0502040204020203" pitchFamily="34" charset="0"/>
                <a:ea typeface="Gadugi" panose="020B0502040204020203" pitchFamily="34" charset="0"/>
              </a:rPr>
              <a:t>Further </a:t>
            </a:r>
            <a:r>
              <a:rPr lang="en-GB" sz="1400" b="1" dirty="0">
                <a:latin typeface="Gadugi" panose="020B0502040204020203" pitchFamily="34" charset="0"/>
                <a:ea typeface="Gadugi" panose="020B0502040204020203" pitchFamily="34" charset="0"/>
              </a:rPr>
              <a:t>enhance entrepreneurial learning among young people</a:t>
            </a:r>
          </a:p>
          <a:p>
            <a:pPr marL="285750" indent="-285750" algn="just">
              <a:spcAft>
                <a:spcPts val="1200"/>
              </a:spcAft>
              <a:buClr>
                <a:srgbClr val="009983"/>
              </a:buClr>
              <a:buFont typeface="Wingdings" panose="05000000000000000000" pitchFamily="2" charset="2"/>
              <a:buChar char="v"/>
            </a:pPr>
            <a:r>
              <a:rPr lang="en-US" sz="1400" b="1" dirty="0">
                <a:latin typeface="Gadugi" panose="020B0502040204020203" pitchFamily="34" charset="0"/>
                <a:ea typeface="Gadugi" panose="020B0502040204020203" pitchFamily="34" charset="0"/>
              </a:rPr>
              <a:t>Place a priority on SME training that supports sustainable development and </a:t>
            </a:r>
            <a:r>
              <a:rPr lang="en-US" sz="1400" b="1">
                <a:latin typeface="Gadugi" panose="020B0502040204020203" pitchFamily="34" charset="0"/>
                <a:ea typeface="Gadugi" panose="020B0502040204020203" pitchFamily="34" charset="0"/>
              </a:rPr>
              <a:t>green </a:t>
            </a:r>
            <a:r>
              <a:rPr lang="en-US" sz="1400" b="1" smtClean="0">
                <a:latin typeface="Gadugi" panose="020B0502040204020203" pitchFamily="34" charset="0"/>
                <a:ea typeface="Gadugi" panose="020B0502040204020203" pitchFamily="34" charset="0"/>
              </a:rPr>
              <a:t>transition </a:t>
            </a:r>
            <a:endParaRPr lang="en-US" sz="1400" dirty="0" smtClean="0">
              <a:latin typeface="Gadugi" panose="020B0502040204020203" pitchFamily="34" charset="0"/>
              <a:ea typeface="Gadugi" panose="020B0502040204020203" pitchFamily="34" charset="0"/>
            </a:endParaRPr>
          </a:p>
          <a:p>
            <a:pPr marL="285750" indent="-285750" algn="just">
              <a:spcAft>
                <a:spcPts val="1200"/>
              </a:spcAft>
              <a:buClr>
                <a:srgbClr val="009983"/>
              </a:buClr>
              <a:buFont typeface="Wingdings" panose="05000000000000000000" pitchFamily="2" charset="2"/>
              <a:buChar char="v"/>
            </a:pPr>
            <a:r>
              <a:rPr lang="en-GB" sz="1400" b="1" dirty="0" smtClean="0">
                <a:latin typeface="Gadugi" panose="020B0502040204020203" pitchFamily="34" charset="0"/>
                <a:ea typeface="Gadugi" panose="020B0502040204020203" pitchFamily="34" charset="0"/>
              </a:rPr>
              <a:t>Further </a:t>
            </a:r>
            <a:r>
              <a:rPr lang="en-GB" sz="1400" b="1" dirty="0">
                <a:latin typeface="Gadugi" panose="020B0502040204020203" pitchFamily="34" charset="0"/>
                <a:ea typeface="Gadugi" panose="020B0502040204020203" pitchFamily="34" charset="0"/>
              </a:rPr>
              <a:t>promote and support women’s entrepreneurship</a:t>
            </a:r>
            <a:endParaRPr lang="en-US" sz="1400" b="1" dirty="0">
              <a:solidFill>
                <a:srgbClr val="009983"/>
              </a:solidFill>
              <a:latin typeface="Gadugi"/>
              <a:ea typeface="ＭＳ Ｐゴシック" charset="-128"/>
            </a:endParaRPr>
          </a:p>
        </p:txBody>
      </p:sp>
      <p:sp>
        <p:nvSpPr>
          <p:cNvPr id="7" name="Rectangle 6"/>
          <p:cNvSpPr/>
          <p:nvPr/>
        </p:nvSpPr>
        <p:spPr>
          <a:xfrm>
            <a:off x="581619" y="2614169"/>
            <a:ext cx="1327479" cy="307777"/>
          </a:xfrm>
          <a:prstGeom prst="rect">
            <a:avLst/>
          </a:prstGeom>
        </p:spPr>
        <p:txBody>
          <a:bodyPr wrap="none">
            <a:spAutoFit/>
          </a:bodyPr>
          <a:lstStyle/>
          <a:p>
            <a:pPr algn="just">
              <a:spcAft>
                <a:spcPts val="600"/>
              </a:spcAft>
              <a:buClr>
                <a:srgbClr val="009983"/>
              </a:buClr>
            </a:pPr>
            <a:r>
              <a:rPr lang="en-US" sz="1400" b="1" dirty="0">
                <a:solidFill>
                  <a:srgbClr val="009983"/>
                </a:solidFill>
                <a:latin typeface="Gadugi"/>
                <a:ea typeface="ＭＳ Ｐゴシック" charset="-128"/>
                <a:cs typeface="Gadugi"/>
              </a:rPr>
              <a:t>Way forward </a:t>
            </a:r>
          </a:p>
        </p:txBody>
      </p:sp>
      <p:sp>
        <p:nvSpPr>
          <p:cNvPr id="38" name="Title 1"/>
          <p:cNvSpPr>
            <a:spLocks noGrp="1"/>
          </p:cNvSpPr>
          <p:nvPr/>
        </p:nvSpPr>
        <p:spPr>
          <a:xfrm>
            <a:off x="638313" y="257810"/>
            <a:ext cx="8208000"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pPr>
              <a:defRPr/>
            </a:pPr>
            <a:r>
              <a:rPr lang="en-US" sz="1800" dirty="0">
                <a:solidFill>
                  <a:srgbClr val="009983"/>
                </a:solidFill>
                <a:latin typeface="Gadugi"/>
                <a:cs typeface="Gadugi"/>
              </a:rPr>
              <a:t>4. Entrepreneurial human capital</a:t>
            </a:r>
            <a:endParaRPr lang="en-GB" sz="1800" dirty="0">
              <a:solidFill>
                <a:srgbClr val="009983"/>
              </a:solidFill>
              <a:latin typeface="Gadugi"/>
              <a:cs typeface="Gadugi"/>
            </a:endParaRPr>
          </a:p>
        </p:txBody>
      </p:sp>
      <p:pic>
        <p:nvPicPr>
          <p:cNvPr id="39" name="Picture 38"/>
          <p:cNvPicPr>
            <a:picLocks noChangeAspect="1"/>
          </p:cNvPicPr>
          <p:nvPr/>
        </p:nvPicPr>
        <p:blipFill>
          <a:blip r:embed="rId10"/>
          <a:stretch>
            <a:fillRect/>
          </a:stretch>
        </p:blipFill>
        <p:spPr>
          <a:xfrm>
            <a:off x="7234045" y="398544"/>
            <a:ext cx="1452754" cy="343233"/>
          </a:xfrm>
          <a:prstGeom prst="rect">
            <a:avLst/>
          </a:prstGeom>
        </p:spPr>
      </p:pic>
    </p:spTree>
    <p:extLst>
      <p:ext uri="{BB962C8B-B14F-4D97-AF65-F5344CB8AC3E}">
        <p14:creationId xmlns:p14="http://schemas.microsoft.com/office/powerpoint/2010/main" val="990779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nvSpPr>
        <p:spPr>
          <a:xfrm>
            <a:off x="534680" y="251278"/>
            <a:ext cx="8261507"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Gadugi"/>
                <a:ea typeface="ＭＳ Ｐゴシック" charset="-128"/>
                <a:cs typeface="Gadugi"/>
              </a:rPr>
              <a:t>SME greening</a:t>
            </a:r>
            <a:endParaRPr kumimoji="0" lang="en-GB" sz="2400" b="1" i="0" u="none" strike="noStrike" kern="1200" cap="none" spc="0" normalizeH="0" baseline="0" noProof="0" dirty="0">
              <a:ln>
                <a:noFill/>
              </a:ln>
              <a:solidFill>
                <a:prstClr val="white"/>
              </a:solidFill>
              <a:effectLst/>
              <a:uLnTx/>
              <a:uFillTx/>
              <a:latin typeface="Gadugi"/>
              <a:ea typeface="ＭＳ Ｐゴシック" charset="-128"/>
              <a:cs typeface="Gadugi"/>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227" y="201777"/>
            <a:ext cx="260609" cy="540000"/>
          </a:xfrm>
          <a:prstGeom prst="rect">
            <a:avLst/>
          </a:prstGeom>
        </p:spPr>
      </p:pic>
      <p:sp>
        <p:nvSpPr>
          <p:cNvPr id="5" name="TextBox 4"/>
          <p:cNvSpPr txBox="1"/>
          <p:nvPr/>
        </p:nvSpPr>
        <p:spPr>
          <a:xfrm>
            <a:off x="300793" y="694483"/>
            <a:ext cx="8495393" cy="600164"/>
          </a:xfrm>
          <a:prstGeom prst="rect">
            <a:avLst/>
          </a:prstGeom>
          <a:noFill/>
        </p:spPr>
        <p:txBody>
          <a:bodyPr wrap="square" rtlCol="0">
            <a:spAutoFit/>
          </a:bodyPr>
          <a:lstStyle/>
          <a:p>
            <a:pPr marL="285750" indent="-285750">
              <a:spcAft>
                <a:spcPts val="600"/>
              </a:spcAft>
              <a:buClr>
                <a:srgbClr val="008163"/>
              </a:buClr>
              <a:buFont typeface="Wingdings" panose="05000000000000000000" pitchFamily="2" charset="2"/>
              <a:buChar char="v"/>
            </a:pPr>
            <a:endParaRPr lang="en-GB" sz="1400" dirty="0">
              <a:latin typeface="Gadugi" panose="020B0502040204020203" pitchFamily="34" charset="0"/>
              <a:ea typeface="Gadugi" panose="020B0502040204020203" pitchFamily="34" charset="0"/>
            </a:endParaRPr>
          </a:p>
          <a:p>
            <a:pPr marL="285750" indent="-285750">
              <a:spcAft>
                <a:spcPts val="600"/>
              </a:spcAft>
              <a:buClr>
                <a:srgbClr val="008163"/>
              </a:buClr>
              <a:buFont typeface="Wingdings" panose="05000000000000000000" pitchFamily="2" charset="2"/>
              <a:buChar char="v"/>
            </a:pPr>
            <a:endParaRPr lang="en-GB" sz="1400" b="1" dirty="0">
              <a:latin typeface="Gadugi" panose="020B0502040204020203" pitchFamily="34" charset="0"/>
              <a:ea typeface="Gadugi" panose="020B0502040204020203" pitchFamily="34" charset="0"/>
            </a:endParaRPr>
          </a:p>
        </p:txBody>
      </p:sp>
      <p:sp>
        <p:nvSpPr>
          <p:cNvPr id="2" name="Rectangle 1"/>
          <p:cNvSpPr/>
          <p:nvPr/>
        </p:nvSpPr>
        <p:spPr>
          <a:xfrm>
            <a:off x="590103" y="805684"/>
            <a:ext cx="6213101" cy="2431435"/>
          </a:xfrm>
          <a:prstGeom prst="rect">
            <a:avLst/>
          </a:prstGeom>
        </p:spPr>
        <p:txBody>
          <a:bodyPr wrap="square">
            <a:spAutoFit/>
          </a:bodyPr>
          <a:lstStyle/>
          <a:p>
            <a:pPr algn="just">
              <a:spcAft>
                <a:spcPts val="1200"/>
              </a:spcAft>
              <a:buClr>
                <a:srgbClr val="009983"/>
              </a:buClr>
            </a:pPr>
            <a:r>
              <a:rPr lang="en-US" sz="1400" b="1" dirty="0">
                <a:latin typeface="Gadugi" panose="020B0502040204020203" pitchFamily="34" charset="0"/>
                <a:ea typeface="Gadugi" panose="020B0502040204020203" pitchFamily="34" charset="0"/>
              </a:rPr>
              <a:t>Rise in adoption rates of EU standards and harmonization of technical regulations</a:t>
            </a:r>
          </a:p>
          <a:p>
            <a:pPr algn="just">
              <a:spcAft>
                <a:spcPts val="1200"/>
              </a:spcAft>
              <a:buClr>
                <a:srgbClr val="009983"/>
              </a:buClr>
            </a:pPr>
            <a:r>
              <a:rPr lang="en-US" sz="1400" b="1" dirty="0">
                <a:latin typeface="Gadugi" panose="020B0502040204020203" pitchFamily="34" charset="0"/>
                <a:ea typeface="Gadugi" panose="020B0502040204020203" pitchFamily="34" charset="0"/>
              </a:rPr>
              <a:t>Efforts to increase SME export volume and participation in GVCs</a:t>
            </a:r>
            <a:endParaRPr lang="en-US" sz="1400" dirty="0">
              <a:latin typeface="Gadugi" panose="020B0502040204020203" pitchFamily="34" charset="0"/>
              <a:ea typeface="Gadugi" panose="020B0502040204020203" pitchFamily="34" charset="0"/>
            </a:endParaRPr>
          </a:p>
          <a:p>
            <a:pPr algn="just">
              <a:spcAft>
                <a:spcPts val="1200"/>
              </a:spcAft>
              <a:buClr>
                <a:srgbClr val="009983"/>
              </a:buClr>
            </a:pPr>
            <a:r>
              <a:rPr lang="en-US" sz="1400" b="1" dirty="0">
                <a:latin typeface="Gadugi" panose="020B0502040204020203" pitchFamily="34" charset="0"/>
                <a:ea typeface="Gadugi" panose="020B0502040204020203" pitchFamily="34" charset="0"/>
              </a:rPr>
              <a:t>Accelerated adoption of digital technologies and e-commerce use by SMEs </a:t>
            </a:r>
          </a:p>
          <a:p>
            <a:pPr algn="just">
              <a:spcAft>
                <a:spcPts val="1200"/>
              </a:spcAft>
              <a:buClr>
                <a:srgbClr val="009983"/>
              </a:buClr>
            </a:pPr>
            <a:r>
              <a:rPr lang="en-US" sz="1400" b="1" dirty="0">
                <a:latin typeface="Gadugi" panose="020B0502040204020203" pitchFamily="34" charset="0"/>
                <a:ea typeface="Gadugi" panose="020B0502040204020203" pitchFamily="34" charset="0"/>
              </a:rPr>
              <a:t>Outstanding challenges with performance-based monitoring and evaluation of policies and </a:t>
            </a:r>
            <a:r>
              <a:rPr lang="en-US" sz="1400" b="1" dirty="0" err="1">
                <a:latin typeface="Gadugi" panose="020B0502040204020203" pitchFamily="34" charset="0"/>
                <a:ea typeface="Gadugi" panose="020B0502040204020203" pitchFamily="34" charset="0"/>
              </a:rPr>
              <a:t>programmes</a:t>
            </a:r>
            <a:r>
              <a:rPr lang="en-US" sz="1400" dirty="0">
                <a:latin typeface="Gadugi" panose="020B0502040204020203" pitchFamily="34" charset="0"/>
                <a:ea typeface="Gadugi" panose="020B0502040204020203" pitchFamily="34" charset="0"/>
              </a:rPr>
              <a:t> </a:t>
            </a:r>
          </a:p>
          <a:p>
            <a:pPr algn="just">
              <a:spcAft>
                <a:spcPts val="600"/>
              </a:spcAft>
              <a:buClr>
                <a:srgbClr val="009983"/>
              </a:buClr>
            </a:pPr>
            <a:endParaRPr lang="en-US" sz="1400" b="1" dirty="0">
              <a:solidFill>
                <a:srgbClr val="009983"/>
              </a:solidFill>
              <a:latin typeface="Gadugi"/>
              <a:ea typeface="ＭＳ Ｐゴシック" charset="-128"/>
              <a:cs typeface="Gadugi"/>
            </a:endParaRPr>
          </a:p>
        </p:txBody>
      </p:sp>
      <p:graphicFrame>
        <p:nvGraphicFramePr>
          <p:cNvPr id="15" name="Chart 14"/>
          <p:cNvGraphicFramePr>
            <a:graphicFrameLocks/>
          </p:cNvGraphicFramePr>
          <p:nvPr>
            <p:custDataLst>
              <p:tags r:id="rId1"/>
            </p:custDataLst>
            <p:extLst>
              <p:ext uri="{D42A27DB-BD31-4B8C-83A1-F6EECF244321}">
                <p14:modId xmlns:p14="http://schemas.microsoft.com/office/powerpoint/2010/main" val="3346968072"/>
              </p:ext>
            </p:extLst>
          </p:nvPr>
        </p:nvGraphicFramePr>
        <p:xfrm>
          <a:off x="5358422" y="3302387"/>
          <a:ext cx="5192296" cy="20239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a:graphicFrameLocks/>
          </p:cNvGraphicFramePr>
          <p:nvPr>
            <p:custDataLst>
              <p:tags r:id="rId2"/>
            </p:custDataLst>
            <p:extLst>
              <p:ext uri="{D42A27DB-BD31-4B8C-83A1-F6EECF244321}">
                <p14:modId xmlns:p14="http://schemas.microsoft.com/office/powerpoint/2010/main" val="2547923715"/>
              </p:ext>
            </p:extLst>
          </p:nvPr>
        </p:nvGraphicFramePr>
        <p:xfrm>
          <a:off x="5403741" y="859082"/>
          <a:ext cx="5113362" cy="1994854"/>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7"/>
          <p:cNvSpPr txBox="1"/>
          <p:nvPr/>
        </p:nvSpPr>
        <p:spPr>
          <a:xfrm>
            <a:off x="6803204" y="2796431"/>
            <a:ext cx="2302732"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dirty="0">
                <a:latin typeface="Gadugi" panose="020B0502040204020203" pitchFamily="34" charset="0"/>
                <a:ea typeface="Gadugi" panose="020B0502040204020203" pitchFamily="34" charset="0"/>
              </a:rPr>
              <a:t>Standards and technical regulations</a:t>
            </a:r>
          </a:p>
        </p:txBody>
      </p:sp>
      <p:grpSp>
        <p:nvGrpSpPr>
          <p:cNvPr id="4" name="Group 3"/>
          <p:cNvGrpSpPr/>
          <p:nvPr/>
        </p:nvGrpSpPr>
        <p:grpSpPr>
          <a:xfrm>
            <a:off x="3700006" y="5105483"/>
            <a:ext cx="2664218" cy="1235158"/>
            <a:chOff x="641211" y="4499050"/>
            <a:chExt cx="2878882" cy="1465664"/>
          </a:xfrm>
        </p:grpSpPr>
        <p:sp>
          <p:nvSpPr>
            <p:cNvPr id="21" name="Rectangle 20"/>
            <p:cNvSpPr/>
            <p:nvPr/>
          </p:nvSpPr>
          <p:spPr>
            <a:xfrm>
              <a:off x="1241086" y="4538493"/>
              <a:ext cx="2183959" cy="894230"/>
            </a:xfrm>
            <a:prstGeom prst="rect">
              <a:avLst/>
            </a:prstGeom>
          </p:spPr>
          <p:txBody>
            <a:bodyPr wrap="square">
              <a:spAutoFit/>
            </a:bodyPr>
            <a:lstStyle/>
            <a:p>
              <a:r>
                <a:rPr lang="en-US" sz="1200" dirty="0">
                  <a:ea typeface="Gadugi" panose="020B0502040204020203" pitchFamily="34" charset="0"/>
                </a:rPr>
                <a:t>T</a:t>
              </a:r>
              <a:r>
                <a:rPr lang="en-US" sz="1200" dirty="0" smtClean="0">
                  <a:ea typeface="Gadugi" panose="020B0502040204020203" pitchFamily="34" charset="0"/>
                </a:rPr>
                <a:t>he </a:t>
              </a:r>
              <a:r>
                <a:rPr lang="en-US" sz="1200" dirty="0">
                  <a:ea typeface="Gadugi" panose="020B0502040204020203" pitchFamily="34" charset="0"/>
                </a:rPr>
                <a:t>adoption rate of </a:t>
              </a:r>
              <a:r>
                <a:rPr lang="en-US" sz="1200" b="1" i="1" dirty="0">
                  <a:ea typeface="Gadugi" panose="020B0502040204020203" pitchFamily="34" charset="0"/>
                </a:rPr>
                <a:t>EU standards  and technical regulations</a:t>
              </a:r>
              <a:r>
                <a:rPr lang="en-US" sz="1200" i="1" dirty="0">
                  <a:ea typeface="Gadugi" panose="020B0502040204020203" pitchFamily="34" charset="0"/>
                </a:rPr>
                <a:t> among WBT </a:t>
              </a:r>
              <a:r>
                <a:rPr lang="en-US" sz="1200" i="1" dirty="0" smtClean="0">
                  <a:ea typeface="Gadugi" panose="020B0502040204020203" pitchFamily="34" charset="0"/>
                </a:rPr>
                <a:t>economies</a:t>
              </a:r>
              <a:r>
                <a:rPr lang="en-US" sz="1200" dirty="0" smtClean="0">
                  <a:ea typeface="Gadugi" panose="020B0502040204020203" pitchFamily="34" charset="0"/>
                </a:rPr>
                <a:t> rose from</a:t>
              </a:r>
              <a:endParaRPr lang="en-US" sz="1200" dirty="0">
                <a:ea typeface="Gadugi" panose="020B0502040204020203" pitchFamily="34" charset="0"/>
              </a:endParaRPr>
            </a:p>
          </p:txBody>
        </p:sp>
        <p:sp>
          <p:nvSpPr>
            <p:cNvPr id="23" name="Rectangle 22"/>
            <p:cNvSpPr/>
            <p:nvPr/>
          </p:nvSpPr>
          <p:spPr>
            <a:xfrm>
              <a:off x="741404" y="5415940"/>
              <a:ext cx="2778689" cy="496795"/>
            </a:xfrm>
            <a:prstGeom prst="rect">
              <a:avLst/>
            </a:prstGeom>
          </p:spPr>
          <p:txBody>
            <a:bodyPr wrap="square">
              <a:spAutoFit/>
            </a:bodyPr>
            <a:lstStyle/>
            <a:p>
              <a:r>
                <a:rPr lang="en-US" sz="2400" dirty="0">
                  <a:ea typeface="Gadugi" panose="020B0502040204020203" pitchFamily="34" charset="0"/>
                </a:rPr>
                <a:t>91% </a:t>
              </a:r>
              <a:r>
                <a:rPr lang="en-US" sz="1200" dirty="0">
                  <a:ea typeface="Gadugi" panose="020B0502040204020203" pitchFamily="34" charset="0"/>
                </a:rPr>
                <a:t>in 2019 to </a:t>
              </a:r>
              <a:r>
                <a:rPr lang="en-US" sz="2400" dirty="0">
                  <a:ea typeface="Gadugi" panose="020B0502040204020203" pitchFamily="34" charset="0"/>
                </a:rPr>
                <a:t>94%</a:t>
              </a:r>
              <a:r>
                <a:rPr lang="en-US" sz="1100" dirty="0">
                  <a:ea typeface="Gadugi" panose="020B0502040204020203" pitchFamily="34" charset="0"/>
                </a:rPr>
                <a:t> </a:t>
              </a:r>
              <a:r>
                <a:rPr lang="en-US" sz="1200" dirty="0">
                  <a:ea typeface="Gadugi" panose="020B0502040204020203" pitchFamily="34" charset="0"/>
                </a:rPr>
                <a:t>in </a:t>
              </a:r>
              <a:r>
                <a:rPr lang="en-US" sz="1200" dirty="0" smtClean="0">
                  <a:ea typeface="Gadugi" panose="020B0502040204020203" pitchFamily="34" charset="0"/>
                </a:rPr>
                <a:t>2022</a:t>
              </a:r>
              <a:endParaRPr lang="en-US" sz="1200" dirty="0">
                <a:ea typeface="Gadugi" panose="020B0502040204020203" pitchFamily="34" charset="0"/>
              </a:endParaRPr>
            </a:p>
          </p:txBody>
        </p:sp>
        <p:sp>
          <p:nvSpPr>
            <p:cNvPr id="25" name="Rectangle à coins arrondis 25"/>
            <p:cNvSpPr/>
            <p:nvPr/>
          </p:nvSpPr>
          <p:spPr>
            <a:xfrm>
              <a:off x="641211" y="4499050"/>
              <a:ext cx="2850223" cy="1465664"/>
            </a:xfrm>
            <a:prstGeom prst="roundRect">
              <a:avLst/>
            </a:prstGeom>
            <a:noFill/>
            <a:ln>
              <a:solidFill>
                <a:srgbClr val="ACCC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8"/>
            <a:srcRect b="20966"/>
            <a:stretch/>
          </p:blipFill>
          <p:spPr>
            <a:xfrm>
              <a:off x="673136" y="4747714"/>
              <a:ext cx="577849" cy="456699"/>
            </a:xfrm>
            <a:prstGeom prst="rect">
              <a:avLst/>
            </a:prstGeom>
          </p:spPr>
        </p:pic>
      </p:grpSp>
      <p:pic>
        <p:nvPicPr>
          <p:cNvPr id="26" name="Picture 25"/>
          <p:cNvPicPr>
            <a:picLocks noChangeAspect="1"/>
          </p:cNvPicPr>
          <p:nvPr/>
        </p:nvPicPr>
        <p:blipFill>
          <a:blip r:embed="rId9"/>
          <a:stretch>
            <a:fillRect/>
          </a:stretch>
        </p:blipFill>
        <p:spPr>
          <a:xfrm>
            <a:off x="7234045" y="398544"/>
            <a:ext cx="1452754" cy="343233"/>
          </a:xfrm>
          <a:prstGeom prst="rect">
            <a:avLst/>
          </a:prstGeom>
        </p:spPr>
      </p:pic>
      <p:sp>
        <p:nvSpPr>
          <p:cNvPr id="3" name="Rectangle 2"/>
          <p:cNvSpPr/>
          <p:nvPr/>
        </p:nvSpPr>
        <p:spPr>
          <a:xfrm>
            <a:off x="8686799" y="6299459"/>
            <a:ext cx="457201" cy="558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21"/>
          <p:cNvSpPr/>
          <p:nvPr/>
        </p:nvSpPr>
        <p:spPr>
          <a:xfrm>
            <a:off x="10000" y="6563178"/>
            <a:ext cx="9275357" cy="261610"/>
          </a:xfrm>
          <a:prstGeom prst="rect">
            <a:avLst/>
          </a:prstGeom>
        </p:spPr>
        <p:txBody>
          <a:bodyPr wrap="square">
            <a:spAutoFit/>
          </a:bodyPr>
          <a:lstStyle/>
          <a:p>
            <a:r>
              <a:rPr lang="en-US" sz="1100" dirty="0"/>
              <a:t>Sources: 1) Data from CEN-CENELEC, OECD calculations without Kosovo*as adoption rates </a:t>
            </a:r>
            <a:r>
              <a:rPr lang="en-GB" sz="1100" dirty="0"/>
              <a:t>are not monitored or reported by CEN-CENELEC;</a:t>
            </a:r>
            <a:r>
              <a:rPr lang="en-US" sz="1100" dirty="0"/>
              <a:t> 2) Eurostat.</a:t>
            </a:r>
          </a:p>
        </p:txBody>
      </p:sp>
      <p:sp>
        <p:nvSpPr>
          <p:cNvPr id="27" name="Oval 26"/>
          <p:cNvSpPr/>
          <p:nvPr/>
        </p:nvSpPr>
        <p:spPr>
          <a:xfrm>
            <a:off x="350437" y="1416506"/>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2</a:t>
            </a:r>
          </a:p>
        </p:txBody>
      </p:sp>
      <p:sp>
        <p:nvSpPr>
          <p:cNvPr id="28" name="Oval 27"/>
          <p:cNvSpPr/>
          <p:nvPr/>
        </p:nvSpPr>
        <p:spPr>
          <a:xfrm>
            <a:off x="350437" y="1847699"/>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3</a:t>
            </a:r>
          </a:p>
        </p:txBody>
      </p:sp>
      <p:sp>
        <p:nvSpPr>
          <p:cNvPr id="29" name="Oval 28"/>
          <p:cNvSpPr/>
          <p:nvPr/>
        </p:nvSpPr>
        <p:spPr>
          <a:xfrm>
            <a:off x="350437" y="2473691"/>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t>4</a:t>
            </a:r>
          </a:p>
        </p:txBody>
      </p:sp>
      <p:sp>
        <p:nvSpPr>
          <p:cNvPr id="45" name="Rectangle à coins arrondis 25"/>
          <p:cNvSpPr/>
          <p:nvPr/>
        </p:nvSpPr>
        <p:spPr>
          <a:xfrm>
            <a:off x="792922" y="5105483"/>
            <a:ext cx="2361762" cy="1235158"/>
          </a:xfrm>
          <a:prstGeom prst="roundRect">
            <a:avLst/>
          </a:prstGeom>
          <a:noFill/>
          <a:ln>
            <a:solidFill>
              <a:srgbClr val="ACCC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p:cNvSpPr/>
          <p:nvPr/>
        </p:nvSpPr>
        <p:spPr>
          <a:xfrm>
            <a:off x="1430020" y="5170876"/>
            <a:ext cx="1756615" cy="461665"/>
          </a:xfrm>
          <a:prstGeom prst="rect">
            <a:avLst/>
          </a:prstGeom>
        </p:spPr>
        <p:txBody>
          <a:bodyPr wrap="square">
            <a:spAutoFit/>
          </a:bodyPr>
          <a:lstStyle/>
          <a:p>
            <a:r>
              <a:rPr lang="en-US" sz="1200" dirty="0">
                <a:ea typeface="Gadugi" panose="020B0502040204020203" pitchFamily="34" charset="0"/>
              </a:rPr>
              <a:t>Approximately </a:t>
            </a:r>
            <a:r>
              <a:rPr lang="en-US" sz="2400" dirty="0">
                <a:ea typeface="Gadugi" panose="020B0502040204020203" pitchFamily="34" charset="0"/>
              </a:rPr>
              <a:t>60%</a:t>
            </a:r>
            <a:endParaRPr lang="en-US" sz="1100" b="1" i="1" dirty="0">
              <a:ea typeface="Gadugi" panose="020B0502040204020203" pitchFamily="34" charset="0"/>
            </a:endParaRPr>
          </a:p>
        </p:txBody>
      </p:sp>
      <p:pic>
        <p:nvPicPr>
          <p:cNvPr id="1026" name="Picture 2" descr="https://cdn-icons.flaticon.com/png/512/2795/premium/2795730.png?token=exp=1657117884~hmac=650626c770869147f3f645ecdacd42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4505" y="5231081"/>
            <a:ext cx="452139" cy="4521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1109" y="3470788"/>
            <a:ext cx="5675021" cy="1261884"/>
          </a:xfrm>
          <a:prstGeom prst="rect">
            <a:avLst/>
          </a:prstGeom>
        </p:spPr>
        <p:txBody>
          <a:bodyPr wrap="square">
            <a:spAutoFit/>
          </a:bodyPr>
          <a:lstStyle/>
          <a:p>
            <a:pPr marL="285750" indent="-285750">
              <a:spcAft>
                <a:spcPts val="1200"/>
              </a:spcAft>
              <a:buClr>
                <a:srgbClr val="009983"/>
              </a:buClr>
              <a:buFont typeface="Wingdings" panose="05000000000000000000" pitchFamily="2" charset="2"/>
              <a:buChar char="v"/>
            </a:pPr>
            <a:r>
              <a:rPr lang="en-US" sz="1400" b="1" dirty="0" smtClean="0">
                <a:latin typeface="Gadugi" panose="020B0502040204020203" pitchFamily="34" charset="0"/>
                <a:ea typeface="Gadugi" panose="020B0502040204020203" pitchFamily="34" charset="0"/>
              </a:rPr>
              <a:t>Improve SME access to </a:t>
            </a:r>
            <a:r>
              <a:rPr lang="en-US" sz="1400" b="1" dirty="0" err="1" smtClean="0">
                <a:latin typeface="Gadugi" panose="020B0502040204020203" pitchFamily="34" charset="0"/>
                <a:ea typeface="Gadugi" panose="020B0502040204020203" pitchFamily="34" charset="0"/>
              </a:rPr>
              <a:t>standardisation</a:t>
            </a:r>
            <a:endParaRPr lang="en-US" sz="1400" b="1" dirty="0" smtClean="0">
              <a:latin typeface="Gadugi" panose="020B0502040204020203" pitchFamily="34" charset="0"/>
              <a:ea typeface="Gadugi" panose="020B0502040204020203" pitchFamily="34" charset="0"/>
            </a:endParaRPr>
          </a:p>
          <a:p>
            <a:pPr marL="285750" indent="-285750">
              <a:spcAft>
                <a:spcPts val="1200"/>
              </a:spcAft>
              <a:buClr>
                <a:srgbClr val="009983"/>
              </a:buClr>
              <a:buFont typeface="Wingdings" panose="05000000000000000000" pitchFamily="2" charset="2"/>
              <a:buChar char="v"/>
            </a:pPr>
            <a:r>
              <a:rPr lang="en-US" sz="1400" b="1" dirty="0" smtClean="0">
                <a:latin typeface="Gadugi" panose="020B0502040204020203" pitchFamily="34" charset="0"/>
                <a:ea typeface="Gadugi" panose="020B0502040204020203" pitchFamily="34" charset="0"/>
              </a:rPr>
              <a:t>Intensify efforts to improve the productivity of SMEs and to broaden the economies’ supplier base</a:t>
            </a:r>
            <a:endParaRPr lang="en-US" sz="1400" dirty="0" smtClean="0">
              <a:latin typeface="Gadugi" panose="020B0502040204020203" pitchFamily="34" charset="0"/>
              <a:ea typeface="Gadugi" panose="020B0502040204020203" pitchFamily="34" charset="0"/>
            </a:endParaRPr>
          </a:p>
          <a:p>
            <a:pPr marL="285750" indent="-285750">
              <a:spcAft>
                <a:spcPts val="1200"/>
              </a:spcAft>
              <a:buClr>
                <a:srgbClr val="009983"/>
              </a:buClr>
              <a:buFont typeface="Wingdings" panose="05000000000000000000" pitchFamily="2" charset="2"/>
              <a:buChar char="v"/>
            </a:pPr>
            <a:r>
              <a:rPr lang="en-US" sz="1400" b="1" dirty="0" smtClean="0">
                <a:latin typeface="Gadugi" panose="020B0502040204020203" pitchFamily="34" charset="0"/>
                <a:ea typeface="Gadugi" panose="020B0502040204020203" pitchFamily="34" charset="0"/>
              </a:rPr>
              <a:t>Strengthen monitoring and evaluation mechanisms</a:t>
            </a:r>
            <a:endParaRPr lang="en-US" sz="1400" b="1" dirty="0">
              <a:latin typeface="Gadugi" panose="020B0502040204020203" pitchFamily="34" charset="0"/>
              <a:ea typeface="Gadugi" panose="020B0502040204020203" pitchFamily="34" charset="0"/>
            </a:endParaRPr>
          </a:p>
        </p:txBody>
      </p:sp>
      <p:sp>
        <p:nvSpPr>
          <p:cNvPr id="7" name="Rectangle 6"/>
          <p:cNvSpPr/>
          <p:nvPr/>
        </p:nvSpPr>
        <p:spPr>
          <a:xfrm>
            <a:off x="604424" y="3163011"/>
            <a:ext cx="1327479" cy="307777"/>
          </a:xfrm>
          <a:prstGeom prst="rect">
            <a:avLst/>
          </a:prstGeom>
        </p:spPr>
        <p:txBody>
          <a:bodyPr wrap="none">
            <a:spAutoFit/>
          </a:bodyPr>
          <a:lstStyle/>
          <a:p>
            <a:pPr algn="just">
              <a:spcAft>
                <a:spcPts val="600"/>
              </a:spcAft>
              <a:buClr>
                <a:srgbClr val="009983"/>
              </a:buClr>
            </a:pPr>
            <a:r>
              <a:rPr lang="en-US" sz="1400" b="1" dirty="0">
                <a:solidFill>
                  <a:srgbClr val="009983"/>
                </a:solidFill>
                <a:latin typeface="Gadugi"/>
                <a:ea typeface="ＭＳ Ｐゴシック" charset="-128"/>
                <a:cs typeface="Gadugi"/>
              </a:rPr>
              <a:t>Way forward </a:t>
            </a:r>
          </a:p>
        </p:txBody>
      </p:sp>
      <p:sp>
        <p:nvSpPr>
          <p:cNvPr id="30" name="TextBox 17"/>
          <p:cNvSpPr txBox="1"/>
          <p:nvPr/>
        </p:nvSpPr>
        <p:spPr>
          <a:xfrm>
            <a:off x="7194103" y="5083459"/>
            <a:ext cx="1724725"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dirty="0" smtClean="0">
                <a:latin typeface="Gadugi" panose="020B0502040204020203" pitchFamily="34" charset="0"/>
                <a:ea typeface="Gadugi" panose="020B0502040204020203" pitchFamily="34" charset="0"/>
              </a:rPr>
              <a:t>Internationalisation of SMEs</a:t>
            </a:r>
            <a:endParaRPr lang="en-GB" sz="900" b="1" dirty="0">
              <a:latin typeface="Gadugi" panose="020B0502040204020203" pitchFamily="34" charset="0"/>
              <a:ea typeface="Gadugi" panose="020B0502040204020203" pitchFamily="34" charset="0"/>
            </a:endParaRPr>
          </a:p>
        </p:txBody>
      </p:sp>
      <p:sp>
        <p:nvSpPr>
          <p:cNvPr id="9" name="Rectangle 8"/>
          <p:cNvSpPr/>
          <p:nvPr/>
        </p:nvSpPr>
        <p:spPr>
          <a:xfrm>
            <a:off x="968838" y="5738682"/>
            <a:ext cx="2490835" cy="461665"/>
          </a:xfrm>
          <a:prstGeom prst="rect">
            <a:avLst/>
          </a:prstGeom>
        </p:spPr>
        <p:txBody>
          <a:bodyPr wrap="square">
            <a:spAutoFit/>
          </a:bodyPr>
          <a:lstStyle/>
          <a:p>
            <a:r>
              <a:rPr lang="en-US" sz="1200" i="1" dirty="0">
                <a:ea typeface="Gadugi" panose="020B0502040204020203" pitchFamily="34" charset="0"/>
              </a:rPr>
              <a:t>of region’s exports </a:t>
            </a:r>
            <a:r>
              <a:rPr lang="en-US" sz="1200" b="1" i="1" dirty="0">
                <a:ea typeface="Gadugi" panose="020B0502040204020203" pitchFamily="34" charset="0"/>
              </a:rPr>
              <a:t>is directed towards the EU</a:t>
            </a:r>
          </a:p>
        </p:txBody>
      </p:sp>
      <p:sp>
        <p:nvSpPr>
          <p:cNvPr id="31" name="Oval 30"/>
          <p:cNvSpPr/>
          <p:nvPr/>
        </p:nvSpPr>
        <p:spPr>
          <a:xfrm>
            <a:off x="357051" y="851397"/>
            <a:ext cx="252000" cy="252000"/>
          </a:xfrm>
          <a:prstGeom prst="ellipse">
            <a:avLst/>
          </a:prstGeom>
          <a:solidFill>
            <a:srgbClr val="0099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smtClean="0"/>
              <a:t>1</a:t>
            </a:r>
            <a:endParaRPr lang="fr-FR" sz="1200" b="1" dirty="0"/>
          </a:p>
        </p:txBody>
      </p:sp>
      <p:sp>
        <p:nvSpPr>
          <p:cNvPr id="32" name="Title 1"/>
          <p:cNvSpPr>
            <a:spLocks noGrp="1"/>
          </p:cNvSpPr>
          <p:nvPr/>
        </p:nvSpPr>
        <p:spPr>
          <a:xfrm>
            <a:off x="638313" y="257810"/>
            <a:ext cx="8208000"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pPr>
              <a:defRPr/>
            </a:pPr>
            <a:r>
              <a:rPr lang="en-US" sz="1800" dirty="0">
                <a:solidFill>
                  <a:srgbClr val="009983"/>
                </a:solidFill>
                <a:latin typeface="Gadugi"/>
                <a:cs typeface="Gadugi"/>
              </a:rPr>
              <a:t>5. SME </a:t>
            </a:r>
            <a:r>
              <a:rPr lang="en-US" sz="1800" dirty="0" err="1">
                <a:solidFill>
                  <a:srgbClr val="009983"/>
                </a:solidFill>
                <a:latin typeface="Gadugi"/>
                <a:cs typeface="Gadugi"/>
              </a:rPr>
              <a:t>internationalisation</a:t>
            </a:r>
            <a:endParaRPr lang="en-GB" sz="1800" dirty="0">
              <a:solidFill>
                <a:srgbClr val="FF0000"/>
              </a:solidFill>
              <a:latin typeface="Gadugi"/>
              <a:cs typeface="Gadugi"/>
            </a:endParaRPr>
          </a:p>
        </p:txBody>
      </p:sp>
    </p:spTree>
    <p:extLst>
      <p:ext uri="{BB962C8B-B14F-4D97-AF65-F5344CB8AC3E}">
        <p14:creationId xmlns:p14="http://schemas.microsoft.com/office/powerpoint/2010/main" val="1675775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4064" y="690116"/>
            <a:ext cx="9158063" cy="6195268"/>
          </a:xfrm>
          <a:prstGeom prst="rect">
            <a:avLst/>
          </a:prstGeom>
        </p:spPr>
      </p:pic>
      <p:sp>
        <p:nvSpPr>
          <p:cNvPr id="13" name="Title 1"/>
          <p:cNvSpPr>
            <a:spLocks noGrp="1"/>
          </p:cNvSpPr>
          <p:nvPr/>
        </p:nvSpPr>
        <p:spPr>
          <a:xfrm>
            <a:off x="395536" y="908720"/>
            <a:ext cx="2250173"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endParaRPr lang="en-GB" sz="2000" dirty="0">
              <a:solidFill>
                <a:srgbClr val="008163"/>
              </a:solidFill>
              <a:latin typeface="Gadugi"/>
              <a:cs typeface="Gadugi"/>
            </a:endParaRPr>
          </a:p>
        </p:txBody>
      </p:sp>
      <p:pic>
        <p:nvPicPr>
          <p:cNvPr id="18" name="Picture 17" descr="OECD_TEXT_10cm_4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15" y="316520"/>
            <a:ext cx="1774242" cy="543518"/>
          </a:xfrm>
          <a:prstGeom prst="rect">
            <a:avLst/>
          </a:prstGeom>
        </p:spPr>
      </p:pic>
      <p:grpSp>
        <p:nvGrpSpPr>
          <p:cNvPr id="7" name="Group 6"/>
          <p:cNvGrpSpPr/>
          <p:nvPr/>
        </p:nvGrpSpPr>
        <p:grpSpPr>
          <a:xfrm>
            <a:off x="7461911" y="230444"/>
            <a:ext cx="1459893" cy="893249"/>
            <a:chOff x="5376275" y="270741"/>
            <a:chExt cx="1459893" cy="893249"/>
          </a:xfrm>
        </p:grpSpPr>
        <p:sp>
          <p:nvSpPr>
            <p:cNvPr id="8" name="TextBox 7"/>
            <p:cNvSpPr txBox="1"/>
            <p:nvPr/>
          </p:nvSpPr>
          <p:spPr>
            <a:xfrm>
              <a:off x="5376275" y="794658"/>
              <a:ext cx="1459893" cy="369332"/>
            </a:xfrm>
            <a:prstGeom prst="rect">
              <a:avLst/>
            </a:prstGeom>
            <a:noFill/>
          </p:spPr>
          <p:txBody>
            <a:bodyPr wrap="square" rtlCol="0">
              <a:spAutoFit/>
            </a:bodyPr>
            <a:lstStyle/>
            <a:p>
              <a:pPr algn="ctr"/>
              <a:r>
                <a:rPr lang="en-US" sz="900" b="1" dirty="0" smtClean="0">
                  <a:solidFill>
                    <a:schemeClr val="tx1">
                      <a:lumMod val="65000"/>
                      <a:lumOff val="35000"/>
                    </a:schemeClr>
                  </a:solidFill>
                </a:rPr>
                <a:t>Co-funded by </a:t>
              </a:r>
            </a:p>
            <a:p>
              <a:pPr algn="ctr"/>
              <a:r>
                <a:rPr lang="en-US" sz="900" b="1" dirty="0" smtClean="0">
                  <a:solidFill>
                    <a:schemeClr val="tx1">
                      <a:lumMod val="65000"/>
                      <a:lumOff val="35000"/>
                    </a:schemeClr>
                  </a:solidFill>
                </a:rPr>
                <a:t>the </a:t>
              </a:r>
              <a:r>
                <a:rPr lang="en-US" sz="900" b="1" dirty="0">
                  <a:solidFill>
                    <a:schemeClr val="tx1">
                      <a:lumMod val="65000"/>
                      <a:lumOff val="35000"/>
                    </a:schemeClr>
                  </a:solidFill>
                </a:rPr>
                <a:t>European </a:t>
              </a:r>
              <a:r>
                <a:rPr lang="en-US" sz="900" b="1" dirty="0" smtClean="0">
                  <a:solidFill>
                    <a:schemeClr val="tx1">
                      <a:lumMod val="65000"/>
                      <a:lumOff val="35000"/>
                    </a:schemeClr>
                  </a:solidFill>
                </a:rPr>
                <a:t>Union</a:t>
              </a:r>
              <a:endParaRPr lang="en-GB" sz="1200" b="1" dirty="0">
                <a:solidFill>
                  <a:schemeClr val="tx1">
                    <a:lumMod val="65000"/>
                    <a:lumOff val="35000"/>
                  </a:schemeClr>
                </a:solidFill>
              </a:endParaRPr>
            </a:p>
          </p:txBody>
        </p:sp>
        <p:pic>
          <p:nvPicPr>
            <p:cNvPr id="9" name="Picture 2" descr="\\FS-CH-1.main.oecd.org\Users4\Richter_A\Anita\EU communication\flag_yellow_lo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0682" y="270741"/>
              <a:ext cx="771080" cy="52391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1822718" y="994116"/>
            <a:ext cx="5197554" cy="923330"/>
          </a:xfrm>
          <a:prstGeom prst="rect">
            <a:avLst/>
          </a:prstGeom>
          <a:noFill/>
        </p:spPr>
        <p:txBody>
          <a:bodyPr wrap="square" rtlCol="0">
            <a:spAutoFit/>
          </a:bodyPr>
          <a:lstStyle/>
          <a:p>
            <a:pPr algn="ctr"/>
            <a:r>
              <a:rPr lang="en-GB" b="1" dirty="0">
                <a:solidFill>
                  <a:srgbClr val="000066"/>
                </a:solidFill>
                <a:latin typeface="Gadugi"/>
                <a:cs typeface="Gadugi"/>
              </a:rPr>
              <a:t>Thank you for your </a:t>
            </a:r>
            <a:r>
              <a:rPr lang="en-GB" b="1" dirty="0" smtClean="0">
                <a:solidFill>
                  <a:srgbClr val="000066"/>
                </a:solidFill>
                <a:latin typeface="Gadugi"/>
                <a:cs typeface="Gadugi"/>
              </a:rPr>
              <a:t>attention! </a:t>
            </a:r>
          </a:p>
          <a:p>
            <a:pPr algn="ctr"/>
            <a:endParaRPr lang="en-GB" b="1" dirty="0" smtClean="0">
              <a:solidFill>
                <a:srgbClr val="000066"/>
              </a:solidFill>
              <a:latin typeface="Gadugi"/>
              <a:cs typeface="Gadugi"/>
            </a:endParaRPr>
          </a:p>
          <a:p>
            <a:pPr algn="ctr"/>
            <a:r>
              <a:rPr lang="en-GB" b="1" dirty="0" smtClean="0">
                <a:solidFill>
                  <a:srgbClr val="000066"/>
                </a:solidFill>
                <a:latin typeface="Gadugi"/>
                <a:cs typeface="Gadugi"/>
              </a:rPr>
              <a:t>For </a:t>
            </a:r>
            <a:r>
              <a:rPr lang="en-GB" b="1" dirty="0">
                <a:solidFill>
                  <a:srgbClr val="000066"/>
                </a:solidFill>
                <a:latin typeface="Gadugi"/>
                <a:cs typeface="Gadugi"/>
              </a:rPr>
              <a:t>further information please contact:</a:t>
            </a:r>
          </a:p>
        </p:txBody>
      </p:sp>
      <p:sp>
        <p:nvSpPr>
          <p:cNvPr id="11" name="Rectangle 5"/>
          <p:cNvSpPr>
            <a:spLocks noChangeArrowheads="1"/>
          </p:cNvSpPr>
          <p:nvPr/>
        </p:nvSpPr>
        <p:spPr bwMode="auto">
          <a:xfrm>
            <a:off x="395536" y="3778173"/>
            <a:ext cx="4395208" cy="1439368"/>
          </a:xfrm>
          <a:prstGeom prst="rect">
            <a:avLst/>
          </a:prstGeom>
          <a:noFill/>
          <a:ln w="9525">
            <a:noFill/>
            <a:miter lim="800000"/>
            <a:headEnd/>
            <a:tailEnd/>
          </a:ln>
        </p:spPr>
        <p:txBody>
          <a:bodyPr wrap="square">
            <a:spAutoFit/>
          </a:bodyPr>
          <a:lstStyle/>
          <a:p>
            <a:pPr>
              <a:lnSpc>
                <a:spcPct val="110000"/>
              </a:lnSpc>
            </a:pPr>
            <a:r>
              <a:rPr lang="en-GB" sz="1600" b="1" dirty="0" smtClean="0">
                <a:solidFill>
                  <a:srgbClr val="000066"/>
                </a:solidFill>
                <a:latin typeface="Gadugi"/>
                <a:cs typeface="Gadugi"/>
              </a:rPr>
              <a:t>Marijana PETROVIC</a:t>
            </a:r>
            <a:endParaRPr lang="en-GB" sz="1600" b="1" dirty="0">
              <a:solidFill>
                <a:srgbClr val="000066"/>
              </a:solidFill>
              <a:latin typeface="Gadugi"/>
              <a:cs typeface="Gadugi"/>
            </a:endParaRPr>
          </a:p>
          <a:p>
            <a:pPr>
              <a:lnSpc>
                <a:spcPct val="110000"/>
              </a:lnSpc>
            </a:pPr>
            <a:r>
              <a:rPr lang="en-GB" sz="1400" i="1" dirty="0">
                <a:solidFill>
                  <a:srgbClr val="000066"/>
                </a:solidFill>
                <a:latin typeface="Gadugi"/>
                <a:cs typeface="Gadugi"/>
              </a:rPr>
              <a:t>Project Manager of the </a:t>
            </a:r>
            <a:r>
              <a:rPr lang="en-GB" sz="1400" i="1" dirty="0" smtClean="0">
                <a:solidFill>
                  <a:srgbClr val="000066"/>
                </a:solidFill>
                <a:latin typeface="Gadugi"/>
                <a:cs typeface="Gadugi"/>
              </a:rPr>
              <a:t>SME Policy Index 2022</a:t>
            </a:r>
            <a:endParaRPr lang="en-GB" sz="1400" i="1" dirty="0">
              <a:solidFill>
                <a:srgbClr val="000066"/>
              </a:solidFill>
              <a:latin typeface="Gadugi"/>
              <a:cs typeface="Gadugi"/>
            </a:endParaRPr>
          </a:p>
          <a:p>
            <a:pPr>
              <a:lnSpc>
                <a:spcPct val="110000"/>
              </a:lnSpc>
            </a:pPr>
            <a:r>
              <a:rPr lang="en-GB" sz="1400" i="1" dirty="0">
                <a:solidFill>
                  <a:srgbClr val="000066"/>
                </a:solidFill>
                <a:latin typeface="Gadugi"/>
                <a:cs typeface="Gadugi"/>
              </a:rPr>
              <a:t>OECD South East Europe Division</a:t>
            </a:r>
          </a:p>
          <a:p>
            <a:pPr>
              <a:lnSpc>
                <a:spcPct val="110000"/>
              </a:lnSpc>
              <a:spcBef>
                <a:spcPts val="500"/>
              </a:spcBef>
            </a:pPr>
            <a:r>
              <a:rPr lang="fr-FR" sz="1400" dirty="0">
                <a:solidFill>
                  <a:srgbClr val="000066"/>
                </a:solidFill>
                <a:latin typeface="Gadugi"/>
                <a:cs typeface="Gadugi"/>
              </a:rPr>
              <a:t>e-mail: </a:t>
            </a:r>
            <a:r>
              <a:rPr lang="fr-FR" sz="1400" dirty="0" smtClean="0">
                <a:solidFill>
                  <a:srgbClr val="000066"/>
                </a:solidFill>
                <a:latin typeface="Gadugi"/>
                <a:cs typeface="Gadugi"/>
                <a:hlinkClick r:id="rId5"/>
              </a:rPr>
              <a:t>marijana.petrovic@oecd.org</a:t>
            </a:r>
            <a:r>
              <a:rPr lang="fr-FR" sz="1400" dirty="0" smtClean="0">
                <a:solidFill>
                  <a:srgbClr val="000066"/>
                </a:solidFill>
                <a:latin typeface="Gadugi"/>
                <a:cs typeface="Gadugi"/>
              </a:rPr>
              <a:t>  </a:t>
            </a:r>
            <a:endParaRPr lang="fr-FR" sz="1400" dirty="0">
              <a:solidFill>
                <a:srgbClr val="000066"/>
              </a:solidFill>
              <a:latin typeface="Gadugi"/>
              <a:cs typeface="Gadugi"/>
            </a:endParaRPr>
          </a:p>
          <a:p>
            <a:pPr>
              <a:lnSpc>
                <a:spcPct val="110000"/>
              </a:lnSpc>
              <a:spcBef>
                <a:spcPts val="500"/>
              </a:spcBef>
            </a:pPr>
            <a:endParaRPr lang="fr-FR" sz="1400" dirty="0">
              <a:solidFill>
                <a:srgbClr val="000066"/>
              </a:solidFill>
              <a:latin typeface="Gadugi"/>
              <a:cs typeface="Gadugi"/>
            </a:endParaRPr>
          </a:p>
        </p:txBody>
      </p:sp>
      <p:sp>
        <p:nvSpPr>
          <p:cNvPr id="12" name="Rectangle 5"/>
          <p:cNvSpPr>
            <a:spLocks noChangeArrowheads="1"/>
          </p:cNvSpPr>
          <p:nvPr/>
        </p:nvSpPr>
        <p:spPr bwMode="auto">
          <a:xfrm>
            <a:off x="363248" y="2321621"/>
            <a:ext cx="4063217" cy="1439368"/>
          </a:xfrm>
          <a:prstGeom prst="rect">
            <a:avLst/>
          </a:prstGeom>
          <a:noFill/>
          <a:ln w="9525">
            <a:noFill/>
            <a:miter lim="800000"/>
            <a:headEnd/>
            <a:tailEnd/>
          </a:ln>
        </p:spPr>
        <p:txBody>
          <a:bodyPr wrap="square">
            <a:spAutoFit/>
          </a:bodyPr>
          <a:lstStyle/>
          <a:p>
            <a:pPr>
              <a:lnSpc>
                <a:spcPct val="110000"/>
              </a:lnSpc>
            </a:pPr>
            <a:r>
              <a:rPr lang="en-GB" sz="1600" b="1" dirty="0">
                <a:solidFill>
                  <a:srgbClr val="000066"/>
                </a:solidFill>
                <a:latin typeface="Gadugi"/>
                <a:cs typeface="Gadugi"/>
              </a:rPr>
              <a:t>Jovana PAVLOVIC DJUKIC</a:t>
            </a:r>
          </a:p>
          <a:p>
            <a:pPr>
              <a:lnSpc>
                <a:spcPct val="110000"/>
              </a:lnSpc>
            </a:pPr>
            <a:r>
              <a:rPr lang="en-GB" sz="1400" i="1" dirty="0">
                <a:solidFill>
                  <a:srgbClr val="000066"/>
                </a:solidFill>
                <a:latin typeface="Gadugi"/>
                <a:cs typeface="Gadugi"/>
              </a:rPr>
              <a:t>Project Manager of the SME Policy Index 2022 </a:t>
            </a:r>
          </a:p>
          <a:p>
            <a:pPr>
              <a:lnSpc>
                <a:spcPct val="110000"/>
              </a:lnSpc>
            </a:pPr>
            <a:r>
              <a:rPr lang="en-GB" sz="1400" i="1" dirty="0">
                <a:solidFill>
                  <a:srgbClr val="000066"/>
                </a:solidFill>
                <a:latin typeface="Gadugi"/>
                <a:cs typeface="Gadugi"/>
              </a:rPr>
              <a:t>OECD South East Europe Division</a:t>
            </a:r>
          </a:p>
          <a:p>
            <a:pPr>
              <a:lnSpc>
                <a:spcPct val="110000"/>
              </a:lnSpc>
              <a:spcBef>
                <a:spcPts val="500"/>
              </a:spcBef>
            </a:pPr>
            <a:r>
              <a:rPr lang="fr-FR" sz="1400" dirty="0">
                <a:solidFill>
                  <a:srgbClr val="000066"/>
                </a:solidFill>
                <a:latin typeface="Gadugi"/>
                <a:cs typeface="Gadugi"/>
              </a:rPr>
              <a:t>e-mail: </a:t>
            </a:r>
            <a:r>
              <a:rPr lang="fr-FR" sz="1400" dirty="0">
                <a:solidFill>
                  <a:srgbClr val="000066"/>
                </a:solidFill>
                <a:latin typeface="Gadugi"/>
                <a:cs typeface="Gadugi"/>
                <a:hlinkClick r:id="rId6"/>
              </a:rPr>
              <a:t>jovana.pavlovicdjukic@oecd.org</a:t>
            </a:r>
            <a:r>
              <a:rPr lang="fr-FR" sz="1400" dirty="0">
                <a:solidFill>
                  <a:srgbClr val="000066"/>
                </a:solidFill>
                <a:latin typeface="Gadugi"/>
                <a:cs typeface="Gadugi"/>
              </a:rPr>
              <a:t> </a:t>
            </a:r>
          </a:p>
          <a:p>
            <a:pPr>
              <a:lnSpc>
                <a:spcPct val="110000"/>
              </a:lnSpc>
              <a:spcBef>
                <a:spcPts val="500"/>
              </a:spcBef>
            </a:pPr>
            <a:endParaRPr lang="fr-FR" sz="1400" dirty="0">
              <a:solidFill>
                <a:srgbClr val="000066"/>
              </a:solidFill>
              <a:latin typeface="Gadugi"/>
              <a:cs typeface="Gadugi"/>
            </a:endParaRPr>
          </a:p>
        </p:txBody>
      </p:sp>
      <p:pic>
        <p:nvPicPr>
          <p:cNvPr id="16" name="Picture 15"/>
          <p:cNvPicPr>
            <a:picLocks noChangeAspect="1"/>
          </p:cNvPicPr>
          <p:nvPr/>
        </p:nvPicPr>
        <p:blipFill rotWithShape="1">
          <a:blip r:embed="rId7"/>
          <a:srcRect l="3913"/>
          <a:stretch/>
        </p:blipFill>
        <p:spPr>
          <a:xfrm>
            <a:off x="5443963" y="2452519"/>
            <a:ext cx="2682538" cy="3554754"/>
          </a:xfrm>
          <a:prstGeom prst="rect">
            <a:avLst/>
          </a:prstGeom>
        </p:spPr>
      </p:pic>
      <p:sp>
        <p:nvSpPr>
          <p:cNvPr id="17" name="TextBox 16"/>
          <p:cNvSpPr txBox="1"/>
          <p:nvPr/>
        </p:nvSpPr>
        <p:spPr>
          <a:xfrm>
            <a:off x="4062199" y="2143752"/>
            <a:ext cx="5197554" cy="338554"/>
          </a:xfrm>
          <a:prstGeom prst="rect">
            <a:avLst/>
          </a:prstGeom>
          <a:noFill/>
        </p:spPr>
        <p:txBody>
          <a:bodyPr wrap="square" rtlCol="0">
            <a:spAutoFit/>
          </a:bodyPr>
          <a:lstStyle/>
          <a:p>
            <a:pPr algn="ctr"/>
            <a:r>
              <a:rPr lang="en-GB" sz="1600" b="1" i="1" dirty="0" smtClean="0">
                <a:solidFill>
                  <a:srgbClr val="009983"/>
                </a:solidFill>
                <a:latin typeface="Gadugi"/>
                <a:cs typeface="Gadugi"/>
              </a:rPr>
              <a:t>Available on the OECD </a:t>
            </a:r>
            <a:r>
              <a:rPr lang="en-GB" sz="1600" b="1" i="1" dirty="0" err="1" smtClean="0">
                <a:solidFill>
                  <a:srgbClr val="009983"/>
                </a:solidFill>
                <a:latin typeface="Gadugi"/>
                <a:cs typeface="Gadugi"/>
              </a:rPr>
              <a:t>iLibrary</a:t>
            </a:r>
            <a:r>
              <a:rPr lang="en-GB" sz="1600" b="1" i="1" dirty="0" smtClean="0">
                <a:solidFill>
                  <a:srgbClr val="009983"/>
                </a:solidFill>
                <a:latin typeface="Gadugi"/>
                <a:cs typeface="Gadugi"/>
              </a:rPr>
              <a:t> as of 8 July</a:t>
            </a:r>
            <a:endParaRPr lang="en-GB" sz="1600" b="1" dirty="0">
              <a:solidFill>
                <a:srgbClr val="009983"/>
              </a:solidFill>
              <a:latin typeface="Gadugi"/>
              <a:cs typeface="Gadugi"/>
            </a:endParaRPr>
          </a:p>
        </p:txBody>
      </p:sp>
    </p:spTree>
    <p:extLst>
      <p:ext uri="{BB962C8B-B14F-4D97-AF65-F5344CB8AC3E}">
        <p14:creationId xmlns:p14="http://schemas.microsoft.com/office/powerpoint/2010/main" val="951506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681383" y="5157513"/>
            <a:ext cx="1902358" cy="769441"/>
          </a:xfrm>
          <a:prstGeom prst="rect">
            <a:avLst/>
          </a:prstGeom>
          <a:noFill/>
        </p:spPr>
        <p:txBody>
          <a:bodyPr wrap="square" rtlCol="0">
            <a:spAutoFit/>
          </a:bodyPr>
          <a:lstStyle/>
          <a:p>
            <a:pPr algn="ctr"/>
            <a:r>
              <a:rPr lang="en-GB" sz="1100" b="1" dirty="0">
                <a:latin typeface="Gadugi" panose="020B0502040204020203" pitchFamily="34" charset="0"/>
                <a:ea typeface="Gadugi" panose="020B0502040204020203" pitchFamily="34" charset="0"/>
              </a:rPr>
              <a:t>Jovana PAVLOVIC DJUKIC</a:t>
            </a:r>
            <a:endParaRPr lang="en-GB" sz="1300" b="1" dirty="0">
              <a:solidFill>
                <a:srgbClr val="202124"/>
              </a:solidFill>
              <a:latin typeface="Gadugi" panose="020B0502040204020203" pitchFamily="34" charset="0"/>
              <a:ea typeface="Gadugi" panose="020B0502040204020203" pitchFamily="34" charset="0"/>
            </a:endParaRPr>
          </a:p>
          <a:p>
            <a:pPr algn="ctr"/>
            <a:r>
              <a:rPr lang="en-US" sz="1100" dirty="0">
                <a:latin typeface="Gadugi" panose="020B0502040204020203" pitchFamily="34" charset="0"/>
                <a:ea typeface="Gadugi" panose="020B0502040204020203" pitchFamily="34" charset="0"/>
              </a:rPr>
              <a:t>Project Manager, </a:t>
            </a:r>
          </a:p>
          <a:p>
            <a:pPr algn="ctr"/>
            <a:r>
              <a:rPr lang="en-US" sz="1100" dirty="0">
                <a:latin typeface="Gadugi" panose="020B0502040204020203" pitchFamily="34" charset="0"/>
                <a:ea typeface="Gadugi" panose="020B0502040204020203" pitchFamily="34" charset="0"/>
              </a:rPr>
              <a:t>South East Europe Division</a:t>
            </a:r>
            <a:r>
              <a:rPr lang="sr-Latn-RS" sz="1100" b="1" dirty="0">
                <a:latin typeface="Gadugi" panose="020B0502040204020203" pitchFamily="34" charset="0"/>
                <a:ea typeface="Gadugi" panose="020B0502040204020203" pitchFamily="34" charset="0"/>
              </a:rPr>
              <a:t> </a:t>
            </a:r>
            <a:r>
              <a:rPr lang="en-US" sz="1100" b="1" dirty="0">
                <a:latin typeface="Gadugi" panose="020B0502040204020203" pitchFamily="34" charset="0"/>
                <a:ea typeface="Gadugi" panose="020B0502040204020203" pitchFamily="34" charset="0"/>
              </a:rPr>
              <a:t>OECD </a:t>
            </a:r>
            <a:endParaRPr lang="en-GB" sz="1100" b="1" dirty="0">
              <a:latin typeface="Gadugi" panose="020B0502040204020203" pitchFamily="34" charset="0"/>
              <a:ea typeface="Gadugi" panose="020B0502040204020203" pitchFamily="34" charset="0"/>
            </a:endParaRPr>
          </a:p>
        </p:txBody>
      </p:sp>
      <p:sp>
        <p:nvSpPr>
          <p:cNvPr id="20" name="TextBox 19"/>
          <p:cNvSpPr txBox="1"/>
          <p:nvPr/>
        </p:nvSpPr>
        <p:spPr>
          <a:xfrm>
            <a:off x="1346855" y="2821136"/>
            <a:ext cx="1724191" cy="938719"/>
          </a:xfrm>
          <a:prstGeom prst="rect">
            <a:avLst/>
          </a:prstGeom>
          <a:noFill/>
        </p:spPr>
        <p:txBody>
          <a:bodyPr wrap="square" rtlCol="0">
            <a:spAutoFit/>
          </a:bodyPr>
          <a:lstStyle/>
          <a:p>
            <a:pPr algn="ctr"/>
            <a:r>
              <a:rPr lang="en-US" sz="1100" b="1" dirty="0" err="1" smtClean="0">
                <a:latin typeface="Gadugi" panose="020B0502040204020203" pitchFamily="34" charset="0"/>
                <a:ea typeface="Gadugi" panose="020B0502040204020203" pitchFamily="34" charset="0"/>
              </a:rPr>
              <a:t>Gordan</a:t>
            </a:r>
            <a:r>
              <a:rPr lang="en-US" sz="1100" b="1" dirty="0" smtClean="0">
                <a:latin typeface="Gadugi" panose="020B0502040204020203" pitchFamily="34" charset="0"/>
                <a:ea typeface="Gadugi" panose="020B0502040204020203" pitchFamily="34" charset="0"/>
              </a:rPr>
              <a:t> </a:t>
            </a:r>
            <a:r>
              <a:rPr lang="en-US" sz="1100" b="1" dirty="0">
                <a:latin typeface="Gadugi" panose="020B0502040204020203" pitchFamily="34" charset="0"/>
                <a:ea typeface="Gadugi" panose="020B0502040204020203" pitchFamily="34" charset="0"/>
              </a:rPr>
              <a:t>GRLI</a:t>
            </a:r>
            <a:r>
              <a:rPr lang="sr-Latn-RS" sz="1100" b="1" dirty="0">
                <a:latin typeface="Gadugi" panose="020B0502040204020203" pitchFamily="34" charset="0"/>
                <a:ea typeface="Gadugi" panose="020B0502040204020203" pitchFamily="34" charset="0"/>
              </a:rPr>
              <a:t>Ć</a:t>
            </a:r>
            <a:r>
              <a:rPr lang="en-US" sz="1100" b="1" dirty="0">
                <a:latin typeface="Gadugi" panose="020B0502040204020203" pitchFamily="34" charset="0"/>
                <a:ea typeface="Gadugi" panose="020B0502040204020203" pitchFamily="34" charset="0"/>
              </a:rPr>
              <a:t> R</a:t>
            </a:r>
            <a:r>
              <a:rPr lang="sr-Latn-RS" sz="1100" b="1" dirty="0">
                <a:latin typeface="Gadugi" panose="020B0502040204020203" pitchFamily="34" charset="0"/>
                <a:ea typeface="Gadugi" panose="020B0502040204020203" pitchFamily="34" charset="0"/>
              </a:rPr>
              <a:t>ADMAN</a:t>
            </a:r>
            <a:endParaRPr lang="en-US" sz="1100" b="1" dirty="0">
              <a:latin typeface="Gadugi" panose="020B0502040204020203" pitchFamily="34" charset="0"/>
              <a:ea typeface="Gadugi" panose="020B0502040204020203" pitchFamily="34" charset="0"/>
            </a:endParaRPr>
          </a:p>
          <a:p>
            <a:pPr algn="ctr"/>
            <a:r>
              <a:rPr lang="en-US" sz="1100" dirty="0">
                <a:latin typeface="Gadugi" panose="020B0502040204020203" pitchFamily="34" charset="0"/>
                <a:ea typeface="Gadugi" panose="020B0502040204020203" pitchFamily="34" charset="0"/>
              </a:rPr>
              <a:t>Minister of Foreign and European Affairs </a:t>
            </a:r>
          </a:p>
          <a:p>
            <a:pPr algn="ctr"/>
            <a:r>
              <a:rPr lang="en-US" sz="1100" b="1" dirty="0">
                <a:latin typeface="Gadugi" panose="020B0502040204020203" pitchFamily="34" charset="0"/>
                <a:ea typeface="Gadugi" panose="020B0502040204020203" pitchFamily="34" charset="0"/>
              </a:rPr>
              <a:t>Croatia</a:t>
            </a:r>
            <a:endParaRPr lang="en-US" sz="1100" dirty="0">
              <a:latin typeface="Gadugi" panose="020B0502040204020203" pitchFamily="34" charset="0"/>
              <a:ea typeface="Gadugi" panose="020B0502040204020203" pitchFamily="34" charset="0"/>
            </a:endParaRPr>
          </a:p>
        </p:txBody>
      </p:sp>
      <p:sp>
        <p:nvSpPr>
          <p:cNvPr id="29" name="TextBox 28"/>
          <p:cNvSpPr txBox="1"/>
          <p:nvPr/>
        </p:nvSpPr>
        <p:spPr>
          <a:xfrm>
            <a:off x="1346855" y="5157513"/>
            <a:ext cx="1659846" cy="769441"/>
          </a:xfrm>
          <a:prstGeom prst="rect">
            <a:avLst/>
          </a:prstGeom>
          <a:noFill/>
        </p:spPr>
        <p:txBody>
          <a:bodyPr wrap="square" rtlCol="0">
            <a:spAutoFit/>
          </a:bodyPr>
          <a:lstStyle/>
          <a:p>
            <a:pPr algn="ctr"/>
            <a:r>
              <a:rPr lang="en-US" sz="1100" b="1">
                <a:latin typeface="Gadugi" panose="020B0502040204020203" pitchFamily="34" charset="0"/>
                <a:ea typeface="Gadugi" panose="020B0502040204020203" pitchFamily="34" charset="0"/>
              </a:rPr>
              <a:t>Anita RICHTER</a:t>
            </a:r>
            <a:endParaRPr lang="en-US" sz="1100" b="1" dirty="0">
              <a:latin typeface="Gadugi" panose="020B0502040204020203" pitchFamily="34" charset="0"/>
              <a:ea typeface="Gadugi" panose="020B0502040204020203" pitchFamily="34" charset="0"/>
            </a:endParaRPr>
          </a:p>
          <a:p>
            <a:pPr algn="ctr"/>
            <a:r>
              <a:rPr lang="en-US" sz="1100" dirty="0">
                <a:latin typeface="Gadugi" panose="020B0502040204020203" pitchFamily="34" charset="0"/>
                <a:ea typeface="Gadugi" panose="020B0502040204020203" pitchFamily="34" charset="0"/>
              </a:rPr>
              <a:t>Acting</a:t>
            </a:r>
            <a:r>
              <a:rPr lang="en-US" sz="1100">
                <a:latin typeface="Gadugi" panose="020B0502040204020203" pitchFamily="34" charset="0"/>
                <a:ea typeface="Gadugi" panose="020B0502040204020203" pitchFamily="34" charset="0"/>
              </a:rPr>
              <a:t> Head </a:t>
            </a:r>
            <a:r>
              <a:rPr lang="en-US" sz="1100" dirty="0">
                <a:latin typeface="Gadugi" panose="020B0502040204020203" pitchFamily="34" charset="0"/>
                <a:ea typeface="Gadugi" panose="020B0502040204020203" pitchFamily="34" charset="0"/>
              </a:rPr>
              <a:t>of</a:t>
            </a:r>
            <a:r>
              <a:rPr lang="en-US" sz="1100">
                <a:latin typeface="Gadugi" panose="020B0502040204020203" pitchFamily="34" charset="0"/>
                <a:ea typeface="Gadugi" panose="020B0502040204020203" pitchFamily="34" charset="0"/>
              </a:rPr>
              <a:t> </a:t>
            </a:r>
            <a:r>
              <a:rPr lang="en-US" sz="1100" dirty="0">
                <a:latin typeface="Gadugi" panose="020B0502040204020203" pitchFamily="34" charset="0"/>
                <a:ea typeface="Gadugi" panose="020B0502040204020203" pitchFamily="34" charset="0"/>
              </a:rPr>
              <a:t>South East </a:t>
            </a:r>
            <a:r>
              <a:rPr lang="en-US" sz="1100">
                <a:latin typeface="Gadugi" panose="020B0502040204020203" pitchFamily="34" charset="0"/>
                <a:ea typeface="Gadugi" panose="020B0502040204020203" pitchFamily="34" charset="0"/>
              </a:rPr>
              <a:t>Europe Division</a:t>
            </a:r>
            <a:r>
              <a:rPr lang="sr-Latn-RS" sz="1100" b="1">
                <a:latin typeface="Gadugi" panose="020B0502040204020203" pitchFamily="34" charset="0"/>
                <a:ea typeface="Gadugi" panose="020B0502040204020203" pitchFamily="34" charset="0"/>
              </a:rPr>
              <a:t> </a:t>
            </a:r>
            <a:endParaRPr lang="en-US" sz="1100" dirty="0">
              <a:latin typeface="Gadugi" panose="020B0502040204020203" pitchFamily="34" charset="0"/>
              <a:ea typeface="Gadugi" panose="020B0502040204020203" pitchFamily="34" charset="0"/>
            </a:endParaRPr>
          </a:p>
          <a:p>
            <a:pPr algn="ctr"/>
            <a:r>
              <a:rPr lang="en-US" sz="1100" b="1">
                <a:latin typeface="Gadugi" panose="020B0502040204020203" pitchFamily="34" charset="0"/>
                <a:ea typeface="Gadugi" panose="020B0502040204020203" pitchFamily="34" charset="0"/>
              </a:rPr>
              <a:t>OECD</a:t>
            </a:r>
            <a:endParaRPr lang="en-US" sz="1100" b="1" dirty="0">
              <a:latin typeface="Gadugi" panose="020B0502040204020203" pitchFamily="34" charset="0"/>
              <a:ea typeface="Gadugi" panose="020B0502040204020203" pitchFamily="34" charset="0"/>
            </a:endParaRPr>
          </a:p>
        </p:txBody>
      </p:sp>
      <p:sp>
        <p:nvSpPr>
          <p:cNvPr id="30" name="TextBox 29"/>
          <p:cNvSpPr txBox="1"/>
          <p:nvPr/>
        </p:nvSpPr>
        <p:spPr>
          <a:xfrm>
            <a:off x="5677759" y="2815678"/>
            <a:ext cx="2380167" cy="938719"/>
          </a:xfrm>
          <a:prstGeom prst="rect">
            <a:avLst/>
          </a:prstGeom>
          <a:noFill/>
        </p:spPr>
        <p:txBody>
          <a:bodyPr wrap="square" rtlCol="0">
            <a:spAutoFit/>
          </a:bodyPr>
          <a:lstStyle/>
          <a:p>
            <a:pPr algn="ctr"/>
            <a:r>
              <a:rPr lang="en-US" sz="1100" b="1" dirty="0" err="1">
                <a:latin typeface="Gadugi" panose="020B0502040204020203" pitchFamily="34" charset="0"/>
                <a:ea typeface="Gadugi" panose="020B0502040204020203" pitchFamily="34" charset="0"/>
              </a:rPr>
              <a:t>Olivér</a:t>
            </a:r>
            <a:r>
              <a:rPr lang="en-US" sz="1100" b="1" dirty="0">
                <a:latin typeface="Gadugi" panose="020B0502040204020203" pitchFamily="34" charset="0"/>
                <a:ea typeface="Gadugi" panose="020B0502040204020203" pitchFamily="34" charset="0"/>
              </a:rPr>
              <a:t> </a:t>
            </a:r>
            <a:r>
              <a:rPr lang="en-US" sz="1100" b="1" dirty="0" smtClean="0">
                <a:latin typeface="Gadugi" panose="020B0502040204020203" pitchFamily="34" charset="0"/>
                <a:ea typeface="Gadugi" panose="020B0502040204020203" pitchFamily="34" charset="0"/>
              </a:rPr>
              <a:t>VÁRHELYI </a:t>
            </a:r>
            <a:r>
              <a:rPr lang="en-US" sz="1100" i="1" dirty="0" smtClean="0">
                <a:latin typeface="Gadugi" panose="020B0502040204020203" pitchFamily="34" charset="0"/>
                <a:ea typeface="Gadugi" panose="020B0502040204020203" pitchFamily="34" charset="0"/>
              </a:rPr>
              <a:t>(video message)</a:t>
            </a:r>
            <a:endParaRPr lang="en-US" sz="1100" i="1" dirty="0">
              <a:latin typeface="Gadugi" panose="020B0502040204020203" pitchFamily="34" charset="0"/>
              <a:ea typeface="Gadugi" panose="020B0502040204020203" pitchFamily="34" charset="0"/>
            </a:endParaRPr>
          </a:p>
          <a:p>
            <a:pPr algn="ctr"/>
            <a:r>
              <a:rPr lang="en-US" sz="1100" dirty="0">
                <a:latin typeface="Gadugi" panose="020B0502040204020203" pitchFamily="34" charset="0"/>
                <a:ea typeface="Gadugi" panose="020B0502040204020203" pitchFamily="34" charset="0"/>
              </a:rPr>
              <a:t>Commissioner </a:t>
            </a:r>
          </a:p>
          <a:p>
            <a:pPr algn="ctr"/>
            <a:r>
              <a:rPr lang="en-US" sz="1100" dirty="0">
                <a:latin typeface="Gadugi" panose="020B0502040204020203" pitchFamily="34" charset="0"/>
                <a:ea typeface="Gadugi" panose="020B0502040204020203" pitchFamily="34" charset="0"/>
              </a:rPr>
              <a:t>for </a:t>
            </a:r>
            <a:r>
              <a:rPr lang="en-US" sz="1100" dirty="0" err="1">
                <a:latin typeface="Gadugi" panose="020B0502040204020203" pitchFamily="34" charset="0"/>
                <a:ea typeface="Gadugi" panose="020B0502040204020203" pitchFamily="34" charset="0"/>
              </a:rPr>
              <a:t>Neighbourhood</a:t>
            </a:r>
            <a:r>
              <a:rPr lang="en-US" sz="1100" dirty="0">
                <a:latin typeface="Gadugi" panose="020B0502040204020203" pitchFamily="34" charset="0"/>
                <a:ea typeface="Gadugi" panose="020B0502040204020203" pitchFamily="34" charset="0"/>
              </a:rPr>
              <a:t> </a:t>
            </a:r>
          </a:p>
          <a:p>
            <a:pPr algn="ctr"/>
            <a:r>
              <a:rPr lang="en-US" sz="1100" dirty="0">
                <a:latin typeface="Gadugi" panose="020B0502040204020203" pitchFamily="34" charset="0"/>
                <a:ea typeface="Gadugi" panose="020B0502040204020203" pitchFamily="34" charset="0"/>
              </a:rPr>
              <a:t>and Enlargement </a:t>
            </a:r>
          </a:p>
          <a:p>
            <a:pPr algn="ctr"/>
            <a:r>
              <a:rPr lang="en-US" sz="1100" b="1" dirty="0">
                <a:latin typeface="Gadugi" panose="020B0502040204020203" pitchFamily="34" charset="0"/>
                <a:ea typeface="Gadugi" panose="020B0502040204020203" pitchFamily="34" charset="0"/>
              </a:rPr>
              <a:t>European Commission</a:t>
            </a:r>
          </a:p>
        </p:txBody>
      </p:sp>
      <p:sp>
        <p:nvSpPr>
          <p:cNvPr id="31" name="TextBox 30"/>
          <p:cNvSpPr txBox="1"/>
          <p:nvPr/>
        </p:nvSpPr>
        <p:spPr>
          <a:xfrm>
            <a:off x="5781864" y="5142057"/>
            <a:ext cx="1970324" cy="769441"/>
          </a:xfrm>
          <a:prstGeom prst="rect">
            <a:avLst/>
          </a:prstGeom>
          <a:noFill/>
        </p:spPr>
        <p:txBody>
          <a:bodyPr wrap="square" rtlCol="0">
            <a:spAutoFit/>
          </a:bodyPr>
          <a:lstStyle/>
          <a:p>
            <a:pPr algn="ctr"/>
            <a:r>
              <a:rPr lang="en-GB" sz="1100" b="1" dirty="0">
                <a:latin typeface="Gadugi" panose="020B0502040204020203" pitchFamily="34" charset="0"/>
                <a:ea typeface="Gadugi" panose="020B0502040204020203" pitchFamily="34" charset="0"/>
              </a:rPr>
              <a:t>Marijana </a:t>
            </a:r>
            <a:r>
              <a:rPr lang="en-GB" sz="1100" b="1" dirty="0" smtClean="0">
                <a:latin typeface="Gadugi" panose="020B0502040204020203" pitchFamily="34" charset="0"/>
                <a:ea typeface="Gadugi" panose="020B0502040204020203" pitchFamily="34" charset="0"/>
              </a:rPr>
              <a:t>PETROVIC </a:t>
            </a:r>
            <a:endParaRPr lang="en-GB" sz="1100" b="1" dirty="0">
              <a:latin typeface="Gadugi" panose="020B0502040204020203" pitchFamily="34" charset="0"/>
              <a:ea typeface="Gadugi" panose="020B0502040204020203" pitchFamily="34" charset="0"/>
            </a:endParaRPr>
          </a:p>
          <a:p>
            <a:pPr algn="ctr"/>
            <a:r>
              <a:rPr lang="en-US" sz="1100" dirty="0">
                <a:latin typeface="Gadugi" panose="020B0502040204020203" pitchFamily="34" charset="0"/>
                <a:ea typeface="Gadugi" panose="020B0502040204020203" pitchFamily="34" charset="0"/>
              </a:rPr>
              <a:t>Project Manager, </a:t>
            </a:r>
          </a:p>
          <a:p>
            <a:pPr algn="ctr"/>
            <a:r>
              <a:rPr lang="en-US" sz="1100" dirty="0">
                <a:latin typeface="Gadugi" panose="020B0502040204020203" pitchFamily="34" charset="0"/>
                <a:ea typeface="Gadugi" panose="020B0502040204020203" pitchFamily="34" charset="0"/>
              </a:rPr>
              <a:t>South East Europe Division</a:t>
            </a:r>
            <a:r>
              <a:rPr lang="en-US" sz="1100" b="1" dirty="0">
                <a:latin typeface="Gadugi" panose="020B0502040204020203" pitchFamily="34" charset="0"/>
                <a:ea typeface="Gadugi" panose="020B0502040204020203" pitchFamily="34" charset="0"/>
              </a:rPr>
              <a:t> </a:t>
            </a:r>
          </a:p>
          <a:p>
            <a:pPr algn="ctr"/>
            <a:r>
              <a:rPr lang="en-US" sz="1100" b="1" dirty="0">
                <a:latin typeface="Gadugi" panose="020B0502040204020203" pitchFamily="34" charset="0"/>
                <a:ea typeface="Gadugi" panose="020B0502040204020203" pitchFamily="34" charset="0"/>
              </a:rPr>
              <a:t>OECD </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20" y="125653"/>
            <a:ext cx="1479752" cy="458515"/>
          </a:xfrm>
          <a:prstGeom prst="rect">
            <a:avLst/>
          </a:prstGeom>
        </p:spPr>
      </p:pic>
      <p:sp>
        <p:nvSpPr>
          <p:cNvPr id="33" name="Rectangle 32"/>
          <p:cNvSpPr/>
          <p:nvPr/>
        </p:nvSpPr>
        <p:spPr>
          <a:xfrm>
            <a:off x="901896" y="633601"/>
            <a:ext cx="7462252" cy="830997"/>
          </a:xfrm>
          <a:prstGeom prst="rect">
            <a:avLst/>
          </a:prstGeom>
        </p:spPr>
        <p:txBody>
          <a:bodyPr wrap="square">
            <a:spAutoFit/>
          </a:bodyPr>
          <a:lstStyle/>
          <a:p>
            <a:pPr algn="ctr"/>
            <a:r>
              <a:rPr lang="en-GB" sz="2000" dirty="0" smtClean="0">
                <a:solidFill>
                  <a:srgbClr val="008E79"/>
                </a:solidFill>
                <a:latin typeface="Gadugi" panose="020B0502040204020203" pitchFamily="34" charset="0"/>
                <a:ea typeface="Gadugi" panose="020B0502040204020203" pitchFamily="34" charset="0"/>
                <a:cs typeface="MyriadPro-Bold"/>
              </a:rPr>
              <a:t>Launch of the SME Policy Index</a:t>
            </a:r>
            <a:endParaRPr lang="en-GB" sz="2000" dirty="0" smtClean="0">
              <a:latin typeface="Gadugi" panose="020B0502040204020203" pitchFamily="34" charset="0"/>
              <a:ea typeface="Gadugi" panose="020B0502040204020203" pitchFamily="34" charset="0"/>
              <a:cs typeface="Times New Roman" panose="02020603050405020304" pitchFamily="18" charset="0"/>
            </a:endParaRPr>
          </a:p>
          <a:p>
            <a:pPr algn="ctr">
              <a:spcAft>
                <a:spcPts val="1000"/>
              </a:spcAft>
            </a:pPr>
            <a:r>
              <a:rPr lang="en-US" sz="2800" b="1" dirty="0">
                <a:solidFill>
                  <a:srgbClr val="008E79"/>
                </a:solidFill>
                <a:latin typeface="Gadugi" panose="020B0502040204020203" pitchFamily="34" charset="0"/>
                <a:ea typeface="Gadugi" panose="020B0502040204020203" pitchFamily="34" charset="0"/>
                <a:cs typeface="MyriadPro-Bold"/>
              </a:rPr>
              <a:t>Resilient </a:t>
            </a:r>
            <a:r>
              <a:rPr lang="en-US" sz="2800" b="1" dirty="0" smtClean="0">
                <a:solidFill>
                  <a:srgbClr val="008E79"/>
                </a:solidFill>
                <a:latin typeface="Gadugi" panose="020B0502040204020203" pitchFamily="34" charset="0"/>
                <a:ea typeface="Gadugi" panose="020B0502040204020203" pitchFamily="34" charset="0"/>
                <a:cs typeface="MyriadPro-Bold"/>
              </a:rPr>
              <a:t>Firms: Thriving </a:t>
            </a:r>
            <a:r>
              <a:rPr lang="en-US" sz="2800" b="1" dirty="0">
                <a:solidFill>
                  <a:srgbClr val="008E79"/>
                </a:solidFill>
                <a:latin typeface="Gadugi" panose="020B0502040204020203" pitchFamily="34" charset="0"/>
                <a:ea typeface="Gadugi" panose="020B0502040204020203" pitchFamily="34" charset="0"/>
                <a:cs typeface="MyriadPro-Bold"/>
              </a:rPr>
              <a:t>in Uncertainty</a:t>
            </a:r>
            <a:endParaRPr lang="en-GB" sz="2200" b="1" dirty="0">
              <a:solidFill>
                <a:srgbClr val="008E79"/>
              </a:solidFill>
              <a:latin typeface="Gadugi" panose="020B0502040204020203" pitchFamily="34" charset="0"/>
              <a:ea typeface="Gadugi" panose="020B0502040204020203" pitchFamily="34" charset="0"/>
              <a:cs typeface="Times New Roman" panose="02020603050405020304" pitchFamily="18" charset="0"/>
            </a:endParaRP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8803" y="48252"/>
            <a:ext cx="729221" cy="738837"/>
          </a:xfrm>
          <a:prstGeom prst="rect">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10765" t="784" r="22481" b="32416"/>
          <a:stretch/>
        </p:blipFill>
        <p:spPr>
          <a:xfrm>
            <a:off x="6074294" y="1545931"/>
            <a:ext cx="1262068" cy="1262953"/>
          </a:xfrm>
          <a:prstGeom prst="flowChartConnector">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3611" t="9750" r="12988" b="2214"/>
          <a:stretch/>
        </p:blipFill>
        <p:spPr>
          <a:xfrm>
            <a:off x="6098471" y="3958713"/>
            <a:ext cx="1237891" cy="1198800"/>
          </a:xfrm>
          <a:prstGeom prst="ellipse">
            <a:avLst/>
          </a:prstGeom>
          <a:ln w="63500" cap="rnd">
            <a:noFill/>
          </a:ln>
          <a:effectLst/>
        </p:spPr>
      </p:pic>
      <p:sp>
        <p:nvSpPr>
          <p:cNvPr id="24" name="TextBox 23"/>
          <p:cNvSpPr txBox="1"/>
          <p:nvPr/>
        </p:nvSpPr>
        <p:spPr>
          <a:xfrm>
            <a:off x="3591900" y="2815678"/>
            <a:ext cx="1860684" cy="938719"/>
          </a:xfrm>
          <a:prstGeom prst="rect">
            <a:avLst/>
          </a:prstGeom>
          <a:noFill/>
        </p:spPr>
        <p:txBody>
          <a:bodyPr wrap="square" rtlCol="0">
            <a:spAutoFit/>
          </a:bodyPr>
          <a:lstStyle/>
          <a:p>
            <a:pPr algn="ctr"/>
            <a:r>
              <a:rPr lang="en-US" sz="1100" b="1" dirty="0" err="1">
                <a:latin typeface="Gadugi" panose="020B0502040204020203" pitchFamily="34" charset="0"/>
                <a:ea typeface="Gadugi" panose="020B0502040204020203" pitchFamily="34" charset="0"/>
              </a:rPr>
              <a:t>Ulrik</a:t>
            </a:r>
            <a:r>
              <a:rPr lang="en-US" sz="1100" b="1" dirty="0">
                <a:latin typeface="Gadugi" panose="020B0502040204020203" pitchFamily="34" charset="0"/>
                <a:ea typeface="Gadugi" panose="020B0502040204020203" pitchFamily="34" charset="0"/>
              </a:rPr>
              <a:t> V</a:t>
            </a:r>
            <a:r>
              <a:rPr lang="sr-Latn-RS" sz="1100" b="1" dirty="0">
                <a:latin typeface="Gadugi" panose="020B0502040204020203" pitchFamily="34" charset="0"/>
                <a:ea typeface="Gadugi" panose="020B0502040204020203" pitchFamily="34" charset="0"/>
              </a:rPr>
              <a:t>ESTERGAARD</a:t>
            </a:r>
            <a:r>
              <a:rPr lang="en-US" sz="1100" b="1" dirty="0">
                <a:latin typeface="Gadugi" panose="020B0502040204020203" pitchFamily="34" charset="0"/>
                <a:ea typeface="Gadugi" panose="020B0502040204020203" pitchFamily="34" charset="0"/>
              </a:rPr>
              <a:t> K</a:t>
            </a:r>
            <a:r>
              <a:rPr lang="sr-Latn-RS" sz="1100" b="1" dirty="0">
                <a:latin typeface="Gadugi" panose="020B0502040204020203" pitchFamily="34" charset="0"/>
                <a:ea typeface="Gadugi" panose="020B0502040204020203" pitchFamily="34" charset="0"/>
              </a:rPr>
              <a:t>NUDSEN</a:t>
            </a:r>
            <a:endParaRPr lang="en-US" sz="1100" b="1" dirty="0">
              <a:latin typeface="Gadugi" panose="020B0502040204020203" pitchFamily="34" charset="0"/>
              <a:ea typeface="Gadugi" panose="020B0502040204020203" pitchFamily="34" charset="0"/>
            </a:endParaRPr>
          </a:p>
          <a:p>
            <a:pPr algn="ctr"/>
            <a:r>
              <a:rPr lang="en-US" sz="1100" b="1" dirty="0">
                <a:latin typeface="Gadugi" panose="020B0502040204020203" pitchFamily="34" charset="0"/>
                <a:ea typeface="Gadugi" panose="020B0502040204020203" pitchFamily="34" charset="0"/>
              </a:rPr>
              <a:t> </a:t>
            </a:r>
            <a:r>
              <a:rPr lang="en-US" sz="1100" dirty="0">
                <a:latin typeface="Gadugi" panose="020B0502040204020203" pitchFamily="34" charset="0"/>
                <a:ea typeface="Gadugi" panose="020B0502040204020203" pitchFamily="34" charset="0"/>
              </a:rPr>
              <a:t>Deputy Secretary-General of the OECD</a:t>
            </a:r>
          </a:p>
          <a:p>
            <a:pPr algn="ctr"/>
            <a:r>
              <a:rPr lang="en-US" sz="1100" b="1" dirty="0">
                <a:latin typeface="Gadugi" panose="020B0502040204020203" pitchFamily="34" charset="0"/>
                <a:ea typeface="Gadugi" panose="020B0502040204020203" pitchFamily="34" charset="0"/>
              </a:rPr>
              <a:t>OECD</a:t>
            </a:r>
          </a:p>
        </p:txBody>
      </p:sp>
      <p:pic>
        <p:nvPicPr>
          <p:cNvPr id="1026" name="Picture 2" descr="https://med.ispionline.it/wp-content/uploads/2021/11/Knudsen-Urlik-Vestergaard-copia.pn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7075" y="1552078"/>
            <a:ext cx="1263600" cy="1263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20+ &quot;Jovana Djukic&quot; profiles | Linked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0122" y="3893913"/>
            <a:ext cx="1263600" cy="1263600"/>
          </a:xfrm>
          <a:prstGeom prst="ellipse">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9"/>
          <a:stretch>
            <a:fillRect/>
          </a:stretch>
        </p:blipFill>
        <p:spPr>
          <a:xfrm>
            <a:off x="1544978" y="3926313"/>
            <a:ext cx="1263600" cy="1263600"/>
          </a:xfrm>
          <a:prstGeom prst="ellipse">
            <a:avLst/>
          </a:prstGeom>
        </p:spPr>
      </p:pic>
      <p:pic>
        <p:nvPicPr>
          <p:cNvPr id="19" name="Picture 18"/>
          <p:cNvPicPr>
            <a:picLocks noChangeAspect="1"/>
          </p:cNvPicPr>
          <p:nvPr/>
        </p:nvPicPr>
        <p:blipFill>
          <a:blip r:embed="rId10"/>
          <a:stretch>
            <a:fillRect/>
          </a:stretch>
        </p:blipFill>
        <p:spPr>
          <a:xfrm>
            <a:off x="1573600" y="1533261"/>
            <a:ext cx="1270699" cy="1263600"/>
          </a:xfrm>
          <a:prstGeom prst="ellipse">
            <a:avLst/>
          </a:prstGeom>
        </p:spPr>
      </p:pic>
      <p:pic>
        <p:nvPicPr>
          <p:cNvPr id="7" name="Picture 6"/>
          <p:cNvPicPr>
            <a:picLocks noChangeAspect="1"/>
          </p:cNvPicPr>
          <p:nvPr/>
        </p:nvPicPr>
        <p:blipFill rotWithShape="1">
          <a:blip r:embed="rId11">
            <a:extLst>
              <a:ext uri="{28A0092B-C50C-407E-A947-70E740481C1C}">
                <a14:useLocalDpi xmlns:a14="http://schemas.microsoft.com/office/drawing/2010/main" val="0"/>
              </a:ext>
            </a:extLst>
          </a:blip>
          <a:srcRect t="3547" b="56397"/>
          <a:stretch/>
        </p:blipFill>
        <p:spPr>
          <a:xfrm>
            <a:off x="3911337" y="22446"/>
            <a:ext cx="1672404" cy="558956"/>
          </a:xfrm>
          <a:prstGeom prst="rect">
            <a:avLst/>
          </a:prstGeom>
        </p:spPr>
      </p:pic>
    </p:spTree>
    <p:extLst>
      <p:ext uri="{BB962C8B-B14F-4D97-AF65-F5344CB8AC3E}">
        <p14:creationId xmlns:p14="http://schemas.microsoft.com/office/powerpoint/2010/main" val="3424149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807357"/>
          </a:xfrm>
          <a:prstGeom prst="rect">
            <a:avLst/>
          </a:prstGeom>
          <a:solidFill>
            <a:srgbClr val="009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a:spLocks noGrp="1"/>
          </p:cNvSpPr>
          <p:nvPr/>
        </p:nvSpPr>
        <p:spPr>
          <a:xfrm>
            <a:off x="582985" y="251278"/>
            <a:ext cx="8261507"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pPr algn="ctr"/>
            <a:r>
              <a:rPr lang="tr-TR" dirty="0">
                <a:solidFill>
                  <a:schemeClr val="bg1"/>
                </a:solidFill>
                <a:latin typeface="Gadugi"/>
                <a:cs typeface="Gadugi"/>
              </a:rPr>
              <a:t>Presentation </a:t>
            </a:r>
            <a:r>
              <a:rPr lang="en-GB" dirty="0" smtClean="0">
                <a:solidFill>
                  <a:schemeClr val="bg1"/>
                </a:solidFill>
                <a:latin typeface="Gadugi"/>
                <a:cs typeface="Gadugi"/>
              </a:rPr>
              <a:t>o</a:t>
            </a:r>
            <a:r>
              <a:rPr lang="tr-TR" dirty="0" err="1" smtClean="0">
                <a:solidFill>
                  <a:schemeClr val="bg1"/>
                </a:solidFill>
                <a:latin typeface="Gadugi"/>
                <a:cs typeface="Gadugi"/>
              </a:rPr>
              <a:t>utline</a:t>
            </a:r>
            <a:endParaRPr lang="tr-TR" dirty="0">
              <a:solidFill>
                <a:schemeClr val="bg1"/>
              </a:solidFill>
              <a:latin typeface="Gadugi"/>
              <a:cs typeface="Gadugi"/>
            </a:endParaRPr>
          </a:p>
        </p:txBody>
      </p:sp>
      <p:graphicFrame>
        <p:nvGraphicFramePr>
          <p:cNvPr id="2" name="Diagram 1"/>
          <p:cNvGraphicFramePr/>
          <p:nvPr>
            <p:extLst>
              <p:ext uri="{D42A27DB-BD31-4B8C-83A1-F6EECF244321}">
                <p14:modId xmlns:p14="http://schemas.microsoft.com/office/powerpoint/2010/main" val="1554094963"/>
              </p:ext>
            </p:extLst>
          </p:nvPr>
        </p:nvGraphicFramePr>
        <p:xfrm>
          <a:off x="-27516" y="1183959"/>
          <a:ext cx="9095316" cy="4985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2400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4</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27" y="201777"/>
            <a:ext cx="260609" cy="540000"/>
          </a:xfrm>
          <a:prstGeom prst="rect">
            <a:avLst/>
          </a:prstGeom>
        </p:spPr>
      </p:pic>
      <p:sp>
        <p:nvSpPr>
          <p:cNvPr id="9" name="Title 1"/>
          <p:cNvSpPr>
            <a:spLocks noGrp="1"/>
          </p:cNvSpPr>
          <p:nvPr/>
        </p:nvSpPr>
        <p:spPr>
          <a:xfrm>
            <a:off x="686619" y="233355"/>
            <a:ext cx="8208000"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pPr>
              <a:defRPr/>
            </a:pPr>
            <a:r>
              <a:rPr lang="en-US" sz="1800" dirty="0" smtClean="0">
                <a:solidFill>
                  <a:srgbClr val="009983"/>
                </a:solidFill>
                <a:latin typeface="Gadugi"/>
                <a:cs typeface="Gadugi"/>
              </a:rPr>
              <a:t>SME </a:t>
            </a:r>
            <a:r>
              <a:rPr lang="en-US" sz="1800" dirty="0">
                <a:solidFill>
                  <a:srgbClr val="009983"/>
                </a:solidFill>
                <a:latin typeface="Gadugi"/>
                <a:cs typeface="Gadugi"/>
              </a:rPr>
              <a:t>Policy Index </a:t>
            </a:r>
            <a:r>
              <a:rPr lang="en-US" sz="1800" dirty="0" smtClean="0">
                <a:solidFill>
                  <a:srgbClr val="009983"/>
                </a:solidFill>
                <a:latin typeface="Gadugi"/>
                <a:cs typeface="Gadugi"/>
              </a:rPr>
              <a:t>– over 15 years of support to SME policy making</a:t>
            </a:r>
            <a:endParaRPr lang="en-GB" sz="1800" dirty="0">
              <a:solidFill>
                <a:srgbClr val="009983"/>
              </a:solidFill>
              <a:latin typeface="Gadugi"/>
              <a:cs typeface="Gadugi"/>
            </a:endParaRPr>
          </a:p>
        </p:txBody>
      </p:sp>
      <p:sp>
        <p:nvSpPr>
          <p:cNvPr id="35" name="TextBox 34"/>
          <p:cNvSpPr txBox="1"/>
          <p:nvPr/>
        </p:nvSpPr>
        <p:spPr>
          <a:xfrm>
            <a:off x="257227" y="939462"/>
            <a:ext cx="8344162" cy="2846933"/>
          </a:xfrm>
          <a:prstGeom prst="rect">
            <a:avLst/>
          </a:prstGeom>
          <a:noFill/>
        </p:spPr>
        <p:txBody>
          <a:bodyPr wrap="square" rtlCol="0">
            <a:spAutoFit/>
          </a:bodyPr>
          <a:lstStyle/>
          <a:p>
            <a:pPr marL="285750" indent="-285750" algn="just">
              <a:spcAft>
                <a:spcPts val="600"/>
              </a:spcAft>
              <a:buClr>
                <a:srgbClr val="009983"/>
              </a:buClr>
              <a:buFont typeface="Arial" panose="020B0604020202020204" pitchFamily="34" charset="0"/>
              <a:buChar char="•"/>
              <a:defRPr/>
            </a:pPr>
            <a:r>
              <a:rPr lang="en-US" sz="1400" dirty="0" smtClean="0">
                <a:solidFill>
                  <a:prstClr val="black"/>
                </a:solidFill>
                <a:latin typeface="Gadugi" panose="020B0502040204020203" pitchFamily="34" charset="0"/>
              </a:rPr>
              <a:t>A </a:t>
            </a:r>
            <a:r>
              <a:rPr lang="en-US" sz="1400" b="1" dirty="0">
                <a:solidFill>
                  <a:prstClr val="black"/>
                </a:solidFill>
                <a:latin typeface="Gadugi" panose="020B0502040204020203" pitchFamily="34" charset="0"/>
              </a:rPr>
              <a:t>benchmarking tool</a:t>
            </a:r>
            <a:r>
              <a:rPr lang="en-US" sz="1400" dirty="0">
                <a:solidFill>
                  <a:prstClr val="black"/>
                </a:solidFill>
                <a:latin typeface="Gadugi" panose="020B0502040204020203" pitchFamily="34" charset="0"/>
              </a:rPr>
              <a:t> designed to assess policies that support SMEs and monitor progress in policy implementation over time.</a:t>
            </a:r>
          </a:p>
          <a:p>
            <a:pPr marL="285750" indent="-285750" algn="just">
              <a:spcAft>
                <a:spcPts val="600"/>
              </a:spcAft>
              <a:buClr>
                <a:srgbClr val="009983"/>
              </a:buClr>
              <a:buFont typeface="Arial" panose="020B0604020202020204" pitchFamily="34" charset="0"/>
              <a:buChar char="•"/>
              <a:defRPr/>
            </a:pPr>
            <a:r>
              <a:rPr lang="en-US" sz="1400" dirty="0" smtClean="0">
                <a:latin typeface="Gadugi" panose="020B0502040204020203" pitchFamily="34" charset="0"/>
              </a:rPr>
              <a:t>Structured </a:t>
            </a:r>
            <a:r>
              <a:rPr lang="en-US" sz="1400" dirty="0">
                <a:latin typeface="Gadugi" panose="020B0502040204020203" pitchFamily="34" charset="0"/>
              </a:rPr>
              <a:t>around the 10 principles of </a:t>
            </a:r>
            <a:r>
              <a:rPr lang="en-US" sz="1400" b="1" dirty="0">
                <a:latin typeface="Gadugi" panose="020B0502040204020203" pitchFamily="34" charset="0"/>
              </a:rPr>
              <a:t>the Small Business Act (SBA) for Europe </a:t>
            </a:r>
            <a:r>
              <a:rPr lang="en-US" sz="1400" dirty="0">
                <a:latin typeface="Gadugi" panose="020B0502040204020203" pitchFamily="34" charset="0"/>
              </a:rPr>
              <a:t>which allows for benchmarking not only between Partner Economies but also with EU Member States. </a:t>
            </a:r>
          </a:p>
          <a:p>
            <a:pPr marL="285750" indent="-285750" algn="just">
              <a:spcAft>
                <a:spcPts val="600"/>
              </a:spcAft>
              <a:buClr>
                <a:srgbClr val="009983"/>
              </a:buClr>
              <a:buFont typeface="Arial" panose="020B0604020202020204" pitchFamily="34" charset="0"/>
              <a:buChar char="•"/>
              <a:defRPr/>
            </a:pPr>
            <a:r>
              <a:rPr lang="en-US" sz="1400" dirty="0" smtClean="0">
                <a:latin typeface="Gadugi" panose="020B0502040204020203" pitchFamily="34" charset="0"/>
              </a:rPr>
              <a:t>Assessment conducted </a:t>
            </a:r>
            <a:r>
              <a:rPr lang="en-US" sz="1400" b="1" dirty="0">
                <a:latin typeface="Gadugi" panose="020B0502040204020203" pitchFamily="34" charset="0"/>
              </a:rPr>
              <a:t>every three years since </a:t>
            </a:r>
            <a:r>
              <a:rPr lang="en-US" sz="1400" b="1" dirty="0" smtClean="0">
                <a:latin typeface="Gadugi" panose="020B0502040204020203" pitchFamily="34" charset="0"/>
              </a:rPr>
              <a:t>2007</a:t>
            </a:r>
            <a:r>
              <a:rPr lang="en-US" sz="1400" dirty="0" smtClean="0">
                <a:latin typeface="Gadugi" panose="020B0502040204020203" pitchFamily="34" charset="0"/>
              </a:rPr>
              <a:t>, </a:t>
            </a:r>
            <a:r>
              <a:rPr lang="en-US" sz="1400" dirty="0">
                <a:latin typeface="Gadugi" panose="020B0502040204020203" pitchFamily="34" charset="0"/>
              </a:rPr>
              <a:t>allowing to measure progress and convergence towards OECD and EU good practice.</a:t>
            </a:r>
          </a:p>
          <a:p>
            <a:pPr marL="285750" indent="-285750" algn="just">
              <a:spcAft>
                <a:spcPts val="600"/>
              </a:spcAft>
              <a:buClr>
                <a:srgbClr val="009983"/>
              </a:buClr>
              <a:buFont typeface="Arial" panose="020B0604020202020204" pitchFamily="34" charset="0"/>
              <a:buChar char="•"/>
              <a:defRPr/>
            </a:pPr>
            <a:r>
              <a:rPr lang="en-US" sz="1400" dirty="0" smtClean="0">
                <a:solidFill>
                  <a:prstClr val="black"/>
                </a:solidFill>
                <a:latin typeface="Gadugi" panose="020B0502040204020203" pitchFamily="34" charset="0"/>
              </a:rPr>
              <a:t>Used by the Western Balkan and </a:t>
            </a:r>
            <a:r>
              <a:rPr lang="en-US" sz="1400" dirty="0" err="1" smtClean="0">
                <a:solidFill>
                  <a:prstClr val="black"/>
                </a:solidFill>
                <a:latin typeface="Gadugi" panose="020B0502040204020203" pitchFamily="34" charset="0"/>
              </a:rPr>
              <a:t>Türkiye</a:t>
            </a:r>
            <a:r>
              <a:rPr lang="en-US" sz="1400" dirty="0" smtClean="0">
                <a:solidFill>
                  <a:prstClr val="black"/>
                </a:solidFill>
                <a:latin typeface="Gadugi" panose="020B0502040204020203" pitchFamily="34" charset="0"/>
              </a:rPr>
              <a:t> governments for their </a:t>
            </a:r>
            <a:r>
              <a:rPr lang="en-US" sz="1400" b="1" dirty="0" smtClean="0">
                <a:solidFill>
                  <a:prstClr val="black"/>
                </a:solidFill>
                <a:latin typeface="Gadugi" panose="020B0502040204020203" pitchFamily="34" charset="0"/>
              </a:rPr>
              <a:t>SME </a:t>
            </a:r>
            <a:r>
              <a:rPr lang="en-US" sz="1400" b="1" dirty="0">
                <a:solidFill>
                  <a:prstClr val="black"/>
                </a:solidFill>
                <a:latin typeface="Gadugi" panose="020B0502040204020203" pitchFamily="34" charset="0"/>
              </a:rPr>
              <a:t>development strategy </a:t>
            </a:r>
            <a:r>
              <a:rPr lang="en-US" sz="1400" dirty="0" smtClean="0">
                <a:solidFill>
                  <a:prstClr val="black"/>
                </a:solidFill>
                <a:latin typeface="Gadugi" panose="020B0502040204020203" pitchFamily="34" charset="0"/>
              </a:rPr>
              <a:t>and other sectoral strategies</a:t>
            </a:r>
            <a:r>
              <a:rPr lang="en-US" sz="1400" b="1" dirty="0" smtClean="0">
                <a:solidFill>
                  <a:prstClr val="black"/>
                </a:solidFill>
                <a:latin typeface="Gadugi" panose="020B0502040204020203" pitchFamily="34" charset="0"/>
              </a:rPr>
              <a:t> </a:t>
            </a:r>
            <a:r>
              <a:rPr lang="en-US" sz="1400" dirty="0">
                <a:solidFill>
                  <a:prstClr val="black"/>
                </a:solidFill>
                <a:latin typeface="Gadugi" panose="020B0502040204020203" pitchFamily="34" charset="0"/>
              </a:rPr>
              <a:t>(e.g. innovation, education, environmental protection) </a:t>
            </a:r>
            <a:r>
              <a:rPr lang="en-US" sz="1400" b="1" dirty="0">
                <a:solidFill>
                  <a:prstClr val="black"/>
                </a:solidFill>
                <a:latin typeface="Gadugi" panose="020B0502040204020203" pitchFamily="34" charset="0"/>
              </a:rPr>
              <a:t>and the Economic Reform </a:t>
            </a:r>
            <a:r>
              <a:rPr lang="en-US" sz="1400" b="1" dirty="0" err="1" smtClean="0">
                <a:solidFill>
                  <a:prstClr val="black"/>
                </a:solidFill>
                <a:latin typeface="Gadugi" panose="020B0502040204020203" pitchFamily="34" charset="0"/>
              </a:rPr>
              <a:t>Programmes</a:t>
            </a:r>
            <a:r>
              <a:rPr lang="en-US" sz="1400" b="1" dirty="0" smtClean="0">
                <a:solidFill>
                  <a:prstClr val="black"/>
                </a:solidFill>
                <a:latin typeface="Gadugi" panose="020B0502040204020203" pitchFamily="34" charset="0"/>
              </a:rPr>
              <a:t>.</a:t>
            </a:r>
            <a:endParaRPr lang="en-US" sz="1400" dirty="0" smtClean="0">
              <a:latin typeface="Gadugi" panose="020B0502040204020203" pitchFamily="34" charset="0"/>
            </a:endParaRPr>
          </a:p>
          <a:p>
            <a:pPr marL="285750" indent="-285750" algn="just">
              <a:spcAft>
                <a:spcPts val="600"/>
              </a:spcAft>
              <a:buClr>
                <a:srgbClr val="009983"/>
              </a:buClr>
              <a:buFont typeface="Arial" panose="020B0604020202020204" pitchFamily="34" charset="0"/>
              <a:buChar char="•"/>
              <a:defRPr/>
            </a:pPr>
            <a:endParaRPr lang="en-US" sz="1400" dirty="0">
              <a:latin typeface="Gadugi" panose="020B0502040204020203" pitchFamily="34" charset="0"/>
            </a:endParaRPr>
          </a:p>
          <a:p>
            <a:pPr marL="285750" indent="-285750" algn="just">
              <a:spcAft>
                <a:spcPts val="600"/>
              </a:spcAft>
              <a:buClr>
                <a:srgbClr val="009983"/>
              </a:buClr>
              <a:buFont typeface="Arial" panose="020B0604020202020204" pitchFamily="34" charset="0"/>
              <a:buChar char="•"/>
              <a:defRPr/>
            </a:pPr>
            <a:endParaRPr lang="en-US" sz="1400" dirty="0">
              <a:solidFill>
                <a:prstClr val="black"/>
              </a:solidFill>
              <a:latin typeface="Gadugi" panose="020B0502040204020203" pitchFamily="34" charset="0"/>
            </a:endParaRPr>
          </a:p>
        </p:txBody>
      </p:sp>
      <p:sp>
        <p:nvSpPr>
          <p:cNvPr id="3" name="Rectangle 2"/>
          <p:cNvSpPr/>
          <p:nvPr/>
        </p:nvSpPr>
        <p:spPr>
          <a:xfrm>
            <a:off x="6209914" y="767286"/>
            <a:ext cx="2156320" cy="28987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6" name="Picture 35"/>
          <p:cNvPicPr>
            <a:picLocks noChangeAspect="1"/>
          </p:cNvPicPr>
          <p:nvPr/>
        </p:nvPicPr>
        <p:blipFill rotWithShape="1">
          <a:blip r:embed="rId4"/>
          <a:srcRect l="3913"/>
          <a:stretch/>
        </p:blipFill>
        <p:spPr>
          <a:xfrm>
            <a:off x="6905381" y="3326297"/>
            <a:ext cx="2113697" cy="2755614"/>
          </a:xfrm>
          <a:prstGeom prst="rect">
            <a:avLst/>
          </a:prstGeom>
          <a:solidFill>
            <a:schemeClr val="tx1"/>
          </a:solidFill>
          <a:ln>
            <a:solidFill>
              <a:schemeClr val="tx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16" y="5145122"/>
            <a:ext cx="1284605" cy="1712807"/>
          </a:xfrm>
          <a:prstGeom prst="rect">
            <a:avLst/>
          </a:prstGeom>
          <a:ln>
            <a:solidFill>
              <a:schemeClr val="tx1"/>
            </a:solidFill>
          </a:ln>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1028" y="5024665"/>
            <a:ext cx="1284605" cy="1712807"/>
          </a:xfrm>
          <a:prstGeom prst="rect">
            <a:avLst/>
          </a:prstGeom>
          <a:ln>
            <a:solidFill>
              <a:schemeClr val="tx1"/>
            </a:solidFill>
          </a:ln>
        </p:spPr>
      </p:pic>
      <p:pic>
        <p:nvPicPr>
          <p:cNvPr id="7" name="Picture 6"/>
          <p:cNvPicPr>
            <a:picLocks noChangeAspect="1"/>
          </p:cNvPicPr>
          <p:nvPr/>
        </p:nvPicPr>
        <p:blipFill>
          <a:blip r:embed="rId7"/>
          <a:stretch>
            <a:fillRect/>
          </a:stretch>
        </p:blipFill>
        <p:spPr>
          <a:xfrm>
            <a:off x="2760854" y="4874045"/>
            <a:ext cx="1298814" cy="1713124"/>
          </a:xfrm>
          <a:prstGeom prst="rect">
            <a:avLst/>
          </a:prstGeom>
          <a:ln>
            <a:solidFill>
              <a:schemeClr val="tx1"/>
            </a:solidFill>
          </a:ln>
        </p:spPr>
      </p:pic>
      <p:pic>
        <p:nvPicPr>
          <p:cNvPr id="6" name="Picture 5"/>
          <p:cNvPicPr>
            <a:picLocks noChangeAspect="1"/>
          </p:cNvPicPr>
          <p:nvPr/>
        </p:nvPicPr>
        <p:blipFill>
          <a:blip r:embed="rId8"/>
          <a:stretch>
            <a:fillRect/>
          </a:stretch>
        </p:blipFill>
        <p:spPr>
          <a:xfrm>
            <a:off x="4122415" y="4723742"/>
            <a:ext cx="1323777" cy="1713124"/>
          </a:xfrm>
          <a:prstGeom prst="rect">
            <a:avLst/>
          </a:prstGeom>
          <a:ln>
            <a:solidFill>
              <a:schemeClr val="tx1"/>
            </a:solidFill>
          </a:ln>
        </p:spPr>
      </p:pic>
      <p:pic>
        <p:nvPicPr>
          <p:cNvPr id="2" name="Picture 1"/>
          <p:cNvPicPr>
            <a:picLocks noChangeAspect="1"/>
          </p:cNvPicPr>
          <p:nvPr/>
        </p:nvPicPr>
        <p:blipFill>
          <a:blip r:embed="rId9"/>
          <a:stretch>
            <a:fillRect/>
          </a:stretch>
        </p:blipFill>
        <p:spPr>
          <a:xfrm>
            <a:off x="5519560" y="4538492"/>
            <a:ext cx="1298814" cy="1725801"/>
          </a:xfrm>
          <a:prstGeom prst="rect">
            <a:avLst/>
          </a:prstGeom>
          <a:ln>
            <a:solidFill>
              <a:schemeClr val="tx1"/>
            </a:solidFill>
          </a:ln>
        </p:spPr>
      </p:pic>
      <p:sp>
        <p:nvSpPr>
          <p:cNvPr id="13" name="TextBox 12"/>
          <p:cNvSpPr txBox="1"/>
          <p:nvPr/>
        </p:nvSpPr>
        <p:spPr>
          <a:xfrm>
            <a:off x="257227" y="3219263"/>
            <a:ext cx="6394782" cy="1246495"/>
          </a:xfrm>
          <a:prstGeom prst="rect">
            <a:avLst/>
          </a:prstGeom>
          <a:noFill/>
        </p:spPr>
        <p:txBody>
          <a:bodyPr wrap="square" rtlCol="0">
            <a:spAutoFit/>
          </a:bodyPr>
          <a:lstStyle/>
          <a:p>
            <a:pPr marL="285750" indent="-285750" algn="just">
              <a:spcAft>
                <a:spcPts val="600"/>
              </a:spcAft>
              <a:buClr>
                <a:srgbClr val="009983"/>
              </a:buClr>
              <a:buFont typeface="Arial" panose="020B0604020202020204" pitchFamily="34" charset="0"/>
              <a:buChar char="•"/>
              <a:defRPr/>
            </a:pPr>
            <a:r>
              <a:rPr lang="en-US" sz="1400" dirty="0">
                <a:latin typeface="Gadugi" panose="020B0502040204020203" pitchFamily="34" charset="0"/>
              </a:rPr>
              <a:t>Aims to improve the </a:t>
            </a:r>
            <a:r>
              <a:rPr lang="en-US" sz="1400" b="1" dirty="0">
                <a:latin typeface="Gadugi" panose="020B0502040204020203" pitchFamily="34" charset="0"/>
              </a:rPr>
              <a:t>business environment </a:t>
            </a:r>
            <a:r>
              <a:rPr lang="en-US" sz="1400" dirty="0">
                <a:latin typeface="Gadugi" panose="020B0502040204020203" pitchFamily="34" charset="0"/>
              </a:rPr>
              <a:t>and to foster </a:t>
            </a:r>
            <a:r>
              <a:rPr lang="en-US" sz="1400" b="1" dirty="0">
                <a:latin typeface="Gadugi" panose="020B0502040204020203" pitchFamily="34" charset="0"/>
              </a:rPr>
              <a:t>entrepreneurship and competitiveness. </a:t>
            </a:r>
          </a:p>
          <a:p>
            <a:pPr marL="285750" indent="-285750" algn="just">
              <a:spcAft>
                <a:spcPts val="600"/>
              </a:spcAft>
              <a:buClr>
                <a:srgbClr val="009983"/>
              </a:buClr>
              <a:buFont typeface="Arial" panose="020B0604020202020204" pitchFamily="34" charset="0"/>
              <a:buChar char="•"/>
              <a:defRPr/>
            </a:pPr>
            <a:r>
              <a:rPr lang="en-US" sz="1400" dirty="0" smtClean="0">
                <a:solidFill>
                  <a:prstClr val="black"/>
                </a:solidFill>
                <a:latin typeface="Gadugi" panose="020B0502040204020203" pitchFamily="34" charset="0"/>
              </a:rPr>
              <a:t>The </a:t>
            </a:r>
            <a:r>
              <a:rPr lang="en-US" sz="1400" dirty="0">
                <a:solidFill>
                  <a:prstClr val="black"/>
                </a:solidFill>
                <a:latin typeface="Gadugi" panose="020B0502040204020203" pitchFamily="34" charset="0"/>
              </a:rPr>
              <a:t>2022 SBA Assessment</a:t>
            </a:r>
            <a:r>
              <a:rPr lang="tr-TR" sz="1400" dirty="0">
                <a:solidFill>
                  <a:prstClr val="black"/>
                </a:solidFill>
                <a:latin typeface="Gadugi" panose="020B0502040204020203" pitchFamily="34" charset="0"/>
              </a:rPr>
              <a:t> </a:t>
            </a:r>
            <a:r>
              <a:rPr lang="tr-TR" sz="1400" dirty="0">
                <a:latin typeface="Gadugi" panose="020B0502040204020203" pitchFamily="34" charset="0"/>
              </a:rPr>
              <a:t>– </a:t>
            </a:r>
            <a:r>
              <a:rPr lang="tr-TR" sz="1400" dirty="0" err="1">
                <a:latin typeface="Gadugi" panose="020B0502040204020203" pitchFamily="34" charset="0"/>
              </a:rPr>
              <a:t>the</a:t>
            </a:r>
            <a:r>
              <a:rPr lang="tr-TR" sz="1400" dirty="0">
                <a:latin typeface="Gadugi" panose="020B0502040204020203" pitchFamily="34" charset="0"/>
              </a:rPr>
              <a:t> </a:t>
            </a:r>
            <a:r>
              <a:rPr lang="tr-TR" sz="1400" dirty="0" err="1">
                <a:latin typeface="Gadugi" panose="020B0502040204020203" pitchFamily="34" charset="0"/>
              </a:rPr>
              <a:t>sixth</a:t>
            </a:r>
            <a:r>
              <a:rPr lang="tr-TR" sz="1400" dirty="0">
                <a:latin typeface="Gadugi" panose="020B0502040204020203" pitchFamily="34" charset="0"/>
              </a:rPr>
              <a:t> </a:t>
            </a:r>
            <a:r>
              <a:rPr lang="tr-TR" sz="1400" dirty="0" err="1" smtClean="0">
                <a:latin typeface="Gadugi" panose="020B0502040204020203" pitchFamily="34" charset="0"/>
              </a:rPr>
              <a:t>edition</a:t>
            </a:r>
            <a:r>
              <a:rPr lang="en-GB" sz="1400" dirty="0" smtClean="0">
                <a:latin typeface="Gadugi" panose="020B0502040204020203" pitchFamily="34" charset="0"/>
              </a:rPr>
              <a:t> </a:t>
            </a:r>
            <a:r>
              <a:rPr lang="tr-TR" sz="1400" dirty="0" smtClean="0">
                <a:latin typeface="Gadugi" panose="020B0502040204020203" pitchFamily="34" charset="0"/>
              </a:rPr>
              <a:t>–</a:t>
            </a:r>
            <a:r>
              <a:rPr lang="en-US" sz="1400" dirty="0" smtClean="0">
                <a:latin typeface="Gadugi" panose="020B0502040204020203" pitchFamily="34" charset="0"/>
              </a:rPr>
              <a:t> was </a:t>
            </a:r>
            <a:r>
              <a:rPr lang="en-US" sz="1400" dirty="0">
                <a:latin typeface="Gadugi" panose="020B0502040204020203" pitchFamily="34" charset="0"/>
              </a:rPr>
              <a:t>prepared in close collaboration with around </a:t>
            </a:r>
            <a:r>
              <a:rPr lang="en-US" sz="1400" b="1" dirty="0">
                <a:latin typeface="Gadugi" panose="020B0502040204020203" pitchFamily="34" charset="0"/>
              </a:rPr>
              <a:t>600 WBT government re</a:t>
            </a:r>
            <a:r>
              <a:rPr lang="en-US" sz="1400" b="1" dirty="0">
                <a:solidFill>
                  <a:prstClr val="black"/>
                </a:solidFill>
                <a:latin typeface="Gadugi" panose="020B0502040204020203" pitchFamily="34" charset="0"/>
              </a:rPr>
              <a:t>presentatives and other SBA stakeholders</a:t>
            </a:r>
            <a:r>
              <a:rPr lang="en-US" sz="1400" dirty="0">
                <a:solidFill>
                  <a:prstClr val="black"/>
                </a:solidFill>
                <a:latin typeface="Gadugi" panose="020B0502040204020203" pitchFamily="34" charset="0"/>
              </a:rPr>
              <a:t>, with support from the </a:t>
            </a:r>
            <a:r>
              <a:rPr lang="en-US" sz="1400" b="1" dirty="0">
                <a:solidFill>
                  <a:prstClr val="black"/>
                </a:solidFill>
                <a:latin typeface="Gadugi" panose="020B0502040204020203" pitchFamily="34" charset="0"/>
              </a:rPr>
              <a:t>EC, </a:t>
            </a:r>
            <a:r>
              <a:rPr lang="en-US" sz="1400" b="1" dirty="0" smtClean="0">
                <a:solidFill>
                  <a:prstClr val="black"/>
                </a:solidFill>
                <a:latin typeface="Gadugi" panose="020B0502040204020203" pitchFamily="34" charset="0"/>
              </a:rPr>
              <a:t>EBRD </a:t>
            </a:r>
            <a:r>
              <a:rPr lang="en-US" sz="1400" b="1" dirty="0">
                <a:solidFill>
                  <a:prstClr val="black"/>
                </a:solidFill>
                <a:latin typeface="Gadugi" panose="020B0502040204020203" pitchFamily="34" charset="0"/>
              </a:rPr>
              <a:t>and </a:t>
            </a:r>
            <a:r>
              <a:rPr lang="en-US" sz="1400" b="1" dirty="0" smtClean="0">
                <a:solidFill>
                  <a:prstClr val="black"/>
                </a:solidFill>
                <a:latin typeface="Gadugi" panose="020B0502040204020203" pitchFamily="34" charset="0"/>
              </a:rPr>
              <a:t>ETF</a:t>
            </a:r>
            <a:r>
              <a:rPr lang="en-US" sz="1400" dirty="0">
                <a:solidFill>
                  <a:prstClr val="black"/>
                </a:solidFill>
                <a:latin typeface="Gadugi" panose="020B0502040204020203" pitchFamily="34" charset="0"/>
              </a:rPr>
              <a:t>. </a:t>
            </a:r>
          </a:p>
        </p:txBody>
      </p:sp>
    </p:spTree>
    <p:extLst>
      <p:ext uri="{BB962C8B-B14F-4D97-AF65-F5344CB8AC3E}">
        <p14:creationId xmlns:p14="http://schemas.microsoft.com/office/powerpoint/2010/main" val="53676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5</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27" y="201777"/>
            <a:ext cx="260609" cy="540000"/>
          </a:xfrm>
          <a:prstGeom prst="rect">
            <a:avLst/>
          </a:prstGeom>
        </p:spPr>
      </p:pic>
      <p:sp>
        <p:nvSpPr>
          <p:cNvPr id="9" name="Title 1"/>
          <p:cNvSpPr>
            <a:spLocks noGrp="1"/>
          </p:cNvSpPr>
          <p:nvPr/>
        </p:nvSpPr>
        <p:spPr>
          <a:xfrm>
            <a:off x="686619" y="253020"/>
            <a:ext cx="8208000"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pPr>
              <a:defRPr/>
            </a:pPr>
            <a:r>
              <a:rPr lang="en-US" sz="1800" dirty="0">
                <a:solidFill>
                  <a:srgbClr val="009983"/>
                </a:solidFill>
                <a:latin typeface="Gadugi"/>
                <a:cs typeface="Gadugi"/>
              </a:rPr>
              <a:t>To enhance the SME ecosystem, governments </a:t>
            </a:r>
            <a:r>
              <a:rPr lang="en-US" sz="1800" dirty="0" smtClean="0">
                <a:solidFill>
                  <a:srgbClr val="009983"/>
                </a:solidFill>
                <a:latin typeface="Gadugi"/>
                <a:cs typeface="Gadugi"/>
              </a:rPr>
              <a:t>need </a:t>
            </a:r>
            <a:r>
              <a:rPr lang="en-US" sz="1800" dirty="0">
                <a:solidFill>
                  <a:srgbClr val="009983"/>
                </a:solidFill>
                <a:latin typeface="Gadugi"/>
                <a:cs typeface="Gadugi"/>
              </a:rPr>
              <a:t>to pay attention to the 10 SBA principles translated into 12 dimensions</a:t>
            </a:r>
            <a:endParaRPr lang="en-GB" sz="1800" dirty="0">
              <a:solidFill>
                <a:srgbClr val="009983"/>
              </a:solidFill>
              <a:latin typeface="Gadugi"/>
              <a:cs typeface="Gadugi"/>
            </a:endParaRPr>
          </a:p>
        </p:txBody>
      </p:sp>
      <p:sp>
        <p:nvSpPr>
          <p:cNvPr id="3" name="Rectangle 2"/>
          <p:cNvSpPr/>
          <p:nvPr/>
        </p:nvSpPr>
        <p:spPr>
          <a:xfrm>
            <a:off x="6209914" y="767286"/>
            <a:ext cx="2156320" cy="28987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11" name="Group 10"/>
          <p:cNvGrpSpPr/>
          <p:nvPr/>
        </p:nvGrpSpPr>
        <p:grpSpPr>
          <a:xfrm>
            <a:off x="157837" y="955979"/>
            <a:ext cx="4194638" cy="1980877"/>
            <a:chOff x="157837" y="955979"/>
            <a:chExt cx="4194638" cy="1980877"/>
          </a:xfrm>
        </p:grpSpPr>
        <p:sp>
          <p:nvSpPr>
            <p:cNvPr id="10" name="Rectangle 9"/>
            <p:cNvSpPr/>
            <p:nvPr/>
          </p:nvSpPr>
          <p:spPr>
            <a:xfrm>
              <a:off x="228629" y="1162253"/>
              <a:ext cx="3634069" cy="353943"/>
            </a:xfrm>
            <a:prstGeom prst="rect">
              <a:avLst/>
            </a:prstGeom>
          </p:spPr>
          <p:txBody>
            <a:bodyPr wrap="square">
              <a:spAutoFit/>
            </a:bodyPr>
            <a:lstStyle/>
            <a:p>
              <a:pPr algn="ctr">
                <a:buClr>
                  <a:srgbClr val="0F5494"/>
                </a:buClr>
              </a:pPr>
              <a:endParaRPr lang="en-GB" altLang="en-US" sz="1700" kern="1200" dirty="0">
                <a:solidFill>
                  <a:srgbClr val="000066"/>
                </a:solidFill>
                <a:latin typeface="Gadugi" panose="020B0502040204020203" pitchFamily="34" charset="0"/>
              </a:endParaRPr>
            </a:p>
          </p:txBody>
        </p:sp>
        <p:sp>
          <p:nvSpPr>
            <p:cNvPr id="13" name="Rounded Rectangle 12"/>
            <p:cNvSpPr/>
            <p:nvPr/>
          </p:nvSpPr>
          <p:spPr bwMode="auto">
            <a:xfrm>
              <a:off x="235099" y="1032159"/>
              <a:ext cx="4117376" cy="1904697"/>
            </a:xfrm>
            <a:prstGeom prst="roundRect">
              <a:avLst/>
            </a:prstGeom>
            <a:solidFill>
              <a:srgbClr val="CDE1D7"/>
            </a:solidFill>
            <a:ln w="19050" cap="flat" cmpd="sng" algn="ctr">
              <a:solidFill>
                <a:srgbClr val="727272"/>
              </a:solidFill>
              <a:prstDash val="soli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1400" b="1" u="none" strike="noStrike" kern="0" cap="none" spc="0" normalizeH="0" baseline="0" noProof="0" dirty="0" smtClean="0">
                  <a:ln>
                    <a:noFill/>
                  </a:ln>
                  <a:effectLst/>
                  <a:uLnTx/>
                  <a:uFillTx/>
                  <a:latin typeface="Gadugi" panose="020B0502040204020203" pitchFamily="34" charset="0"/>
                </a:rPr>
                <a:t>RESPONSIVE</a:t>
              </a:r>
              <a:r>
                <a:rPr kumimoji="0" lang="en-US" sz="1400" b="1" u="none" strike="noStrike" kern="0" cap="none" spc="0" normalizeH="0" noProof="0" dirty="0" smtClean="0">
                  <a:ln>
                    <a:noFill/>
                  </a:ln>
                  <a:effectLst/>
                  <a:uLnTx/>
                  <a:uFillTx/>
                  <a:latin typeface="Gadugi" panose="020B0502040204020203" pitchFamily="34" charset="0"/>
                </a:rPr>
                <a:t> GOVERNMENT</a:t>
              </a:r>
              <a:endParaRPr kumimoji="0" lang="en-US" sz="1400" b="1" u="none" strike="noStrike" kern="0" cap="none" spc="0" normalizeH="0" baseline="0" noProof="0" dirty="0" smtClean="0">
                <a:ln>
                  <a:noFill/>
                </a:ln>
                <a:effectLst/>
                <a:uLnTx/>
                <a:uFillTx/>
                <a:latin typeface="Gadugi" panose="020B0502040204020203" pitchFamily="34" charset="0"/>
              </a:endParaRPr>
            </a:p>
            <a:p>
              <a:pPr marL="0" marR="0" lvl="0" indent="0" defTabSz="914400" eaLnBrk="0" fontAlgn="auto" latinLnBrk="0" hangingPunct="0">
                <a:lnSpc>
                  <a:spcPct val="100000"/>
                </a:lnSpc>
                <a:spcBef>
                  <a:spcPct val="50000"/>
                </a:spcBef>
                <a:spcAft>
                  <a:spcPts val="0"/>
                </a:spcAft>
                <a:buClrTx/>
                <a:buSzTx/>
                <a:buFontTx/>
                <a:buNone/>
                <a:tabLst/>
                <a:defRPr/>
              </a:pPr>
              <a:r>
                <a:rPr kumimoji="0" lang="en-US" sz="1400" b="0" i="0" u="sng" strike="noStrike" kern="0" cap="none" spc="0" normalizeH="0" baseline="0" noProof="0" dirty="0" smtClean="0">
                  <a:ln>
                    <a:noFill/>
                  </a:ln>
                  <a:effectLst/>
                  <a:uLnTx/>
                  <a:uFillTx/>
                  <a:latin typeface="Gadugi" panose="020B0502040204020203" pitchFamily="34" charset="0"/>
                </a:rPr>
                <a:t>Dimension </a:t>
              </a:r>
              <a:r>
                <a:rPr kumimoji="0" lang="en-US" sz="1400" b="0" i="0" u="sng" strike="noStrike" kern="0" cap="none" spc="0" normalizeH="0" baseline="0" noProof="0" dirty="0">
                  <a:ln>
                    <a:noFill/>
                  </a:ln>
                  <a:effectLst/>
                  <a:uLnTx/>
                  <a:uFillTx/>
                  <a:latin typeface="Gadugi" panose="020B0502040204020203" pitchFamily="34" charset="0"/>
                </a:rPr>
                <a:t>3:</a:t>
              </a:r>
              <a:r>
                <a:rPr kumimoji="0" lang="en-US" sz="1400" b="0" i="1" u="none" strike="noStrike" kern="0" cap="none" spc="0" normalizeH="0" baseline="0" noProof="0" dirty="0">
                  <a:ln>
                    <a:noFill/>
                  </a:ln>
                  <a:effectLst/>
                  <a:uLnTx/>
                  <a:uFillTx/>
                  <a:latin typeface="Gadugi" panose="020B0502040204020203" pitchFamily="34" charset="0"/>
                </a:rPr>
                <a:t> </a:t>
              </a:r>
              <a:r>
                <a:rPr lang="en-US" sz="1400" kern="0" dirty="0">
                  <a:latin typeface="Gadugi" panose="020B0502040204020203" pitchFamily="34" charset="0"/>
                </a:rPr>
                <a:t>Institutional and regulatory</a:t>
              </a:r>
              <a:r>
                <a:rPr kumimoji="0" lang="en-US" sz="1400" b="0" i="0" u="none" strike="noStrike" kern="0" cap="none" spc="0" normalizeH="0" baseline="0" noProof="0" dirty="0">
                  <a:ln>
                    <a:noFill/>
                  </a:ln>
                  <a:effectLst/>
                  <a:uLnTx/>
                  <a:uFillTx/>
                  <a:latin typeface="Gadugi" panose="020B0502040204020203" pitchFamily="34" charset="0"/>
                </a:rPr>
                <a:t> framework for SME policy making </a:t>
              </a:r>
            </a:p>
            <a:p>
              <a:pPr marL="0" marR="0" lvl="0" indent="0" defTabSz="914400" eaLnBrk="0" fontAlgn="auto" latinLnBrk="0" hangingPunct="0">
                <a:lnSpc>
                  <a:spcPct val="100000"/>
                </a:lnSpc>
                <a:spcBef>
                  <a:spcPct val="50000"/>
                </a:spcBef>
                <a:spcAft>
                  <a:spcPts val="0"/>
                </a:spcAft>
                <a:buClrTx/>
                <a:buSzTx/>
                <a:buFontTx/>
                <a:buNone/>
                <a:tabLst/>
                <a:defRPr/>
              </a:pPr>
              <a:r>
                <a:rPr kumimoji="0" lang="en-US" sz="1400" b="0" i="0" u="sng" strike="noStrike" kern="0" cap="none" spc="0" normalizeH="0" baseline="0" noProof="0" dirty="0">
                  <a:ln>
                    <a:noFill/>
                  </a:ln>
                  <a:effectLst/>
                  <a:uLnTx/>
                  <a:uFillTx/>
                  <a:latin typeface="Gadugi" panose="020B0502040204020203" pitchFamily="34" charset="0"/>
                </a:rPr>
                <a:t>Dimension 4: </a:t>
              </a:r>
              <a:r>
                <a:rPr kumimoji="0" lang="en-US" sz="1400" b="0" i="0" u="none" strike="noStrike" kern="0" cap="none" spc="0" normalizeH="0" baseline="0" noProof="0" dirty="0">
                  <a:ln>
                    <a:noFill/>
                  </a:ln>
                  <a:effectLst/>
                  <a:uLnTx/>
                  <a:uFillTx/>
                  <a:latin typeface="Gadugi" panose="020B0502040204020203" pitchFamily="34" charset="0"/>
                </a:rPr>
                <a:t>Operational environment for SMEs</a:t>
              </a:r>
            </a:p>
            <a:p>
              <a:pPr marL="0" marR="0" lvl="0" indent="0" defTabSz="914400" eaLnBrk="0" fontAlgn="auto" latinLnBrk="0" hangingPunct="0">
                <a:lnSpc>
                  <a:spcPct val="100000"/>
                </a:lnSpc>
                <a:spcBef>
                  <a:spcPct val="50000"/>
                </a:spcBef>
                <a:spcAft>
                  <a:spcPts val="0"/>
                </a:spcAft>
                <a:buClrTx/>
                <a:buSzTx/>
                <a:buFontTx/>
                <a:buNone/>
                <a:tabLst/>
                <a:defRPr/>
              </a:pPr>
              <a:r>
                <a:rPr kumimoji="0" lang="en-US" sz="1400" b="0" i="0" u="sng" strike="noStrike" kern="0" cap="none" spc="0" normalizeH="0" baseline="0" noProof="0" dirty="0">
                  <a:ln>
                    <a:noFill/>
                  </a:ln>
                  <a:effectLst/>
                  <a:uLnTx/>
                  <a:uFillTx/>
                  <a:latin typeface="Gadugi" panose="020B0502040204020203" pitchFamily="34" charset="0"/>
                </a:rPr>
                <a:t>Dimension 2: </a:t>
              </a:r>
              <a:r>
                <a:rPr kumimoji="0" lang="en-US" sz="1400" b="0" i="0" u="none" strike="noStrike" kern="0" cap="none" spc="0" normalizeH="0" baseline="0" noProof="0" dirty="0">
                  <a:ln>
                    <a:noFill/>
                  </a:ln>
                  <a:effectLst/>
                  <a:uLnTx/>
                  <a:uFillTx/>
                  <a:latin typeface="Gadugi" panose="020B0502040204020203" pitchFamily="34" charset="0"/>
                </a:rPr>
                <a:t>Bankruptcy and second chance for SMEs</a:t>
              </a:r>
              <a:endParaRPr kumimoji="0" lang="en-GB" sz="1400" b="0" i="0" u="none" strike="noStrike" kern="0" cap="none" spc="0" normalizeH="0" baseline="0" noProof="0" dirty="0">
                <a:ln>
                  <a:noFill/>
                </a:ln>
                <a:effectLst/>
                <a:uLnTx/>
                <a:uFillTx/>
                <a:latin typeface="Gadugi" panose="020B0502040204020203" pitchFamily="34" charset="0"/>
              </a:endParaRPr>
            </a:p>
            <a:p>
              <a:pPr marL="0" marR="0" lvl="0" indent="0" algn="ctr" defTabSz="914400" eaLnBrk="0" fontAlgn="auto" latinLnBrk="0" hangingPunct="0">
                <a:lnSpc>
                  <a:spcPct val="100000"/>
                </a:lnSpc>
                <a:spcBef>
                  <a:spcPct val="50000"/>
                </a:spcBef>
                <a:spcAft>
                  <a:spcPts val="0"/>
                </a:spcAft>
                <a:buClrTx/>
                <a:buSzTx/>
                <a:buFontTx/>
                <a:buNone/>
                <a:tabLst/>
                <a:defRPr/>
              </a:pPr>
              <a:endParaRPr kumimoji="0" lang="en-GB" sz="1400" b="0" i="0" u="none" strike="noStrike" kern="0" cap="none" spc="0" normalizeH="0" baseline="0" noProof="0" dirty="0">
                <a:ln>
                  <a:noFill/>
                </a:ln>
                <a:solidFill>
                  <a:srgbClr val="006299"/>
                </a:solidFill>
                <a:effectLst/>
                <a:uLnTx/>
                <a:uFillTx/>
                <a:latin typeface="Georgia"/>
              </a:endParaRPr>
            </a:p>
          </p:txBody>
        </p:sp>
        <p:sp>
          <p:nvSpPr>
            <p:cNvPr id="14" name="Oval 13"/>
            <p:cNvSpPr/>
            <p:nvPr/>
          </p:nvSpPr>
          <p:spPr bwMode="auto">
            <a:xfrm>
              <a:off x="157837" y="955979"/>
              <a:ext cx="359999" cy="360000"/>
            </a:xfrm>
            <a:prstGeom prst="ellipse">
              <a:avLst/>
            </a:prstGeom>
            <a:solidFill>
              <a:srgbClr val="009983"/>
            </a:solidFill>
            <a:ln w="19050" cap="flat" cmpd="sng" algn="ctr">
              <a:solidFill>
                <a:sysClr val="window" lastClr="FFFFFF"/>
              </a:solidFill>
              <a:prstDash val="solid"/>
              <a:round/>
              <a:headEnd type="none" w="med" len="med"/>
              <a:tailEnd type="none" w="med" len="med"/>
            </a:ln>
            <a:effectLst/>
          </p:spPr>
          <p:txBody>
            <a:bodyPr vert="horz" wrap="none" lIns="26919" tIns="26919" rIns="26919" bIns="26919" numCol="1" rtlCol="0" anchor="ctr" anchorCtr="0" compatLnSpc="1">
              <a:prstTxWarp prst="textNoShape">
                <a:avLst/>
              </a:prstTxWarp>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1600" b="1" i="0" u="none" strike="noStrike" kern="0" cap="none" spc="0" normalizeH="0" baseline="0" noProof="0" dirty="0" smtClean="0">
                  <a:ln>
                    <a:noFill/>
                  </a:ln>
                  <a:solidFill>
                    <a:prstClr val="white"/>
                  </a:solidFill>
                  <a:effectLst/>
                  <a:uLnTx/>
                  <a:uFillTx/>
                </a:rPr>
                <a:t>1</a:t>
              </a:r>
            </a:p>
          </p:txBody>
        </p:sp>
      </p:grpSp>
      <p:grpSp>
        <p:nvGrpSpPr>
          <p:cNvPr id="7" name="Group 6"/>
          <p:cNvGrpSpPr/>
          <p:nvPr/>
        </p:nvGrpSpPr>
        <p:grpSpPr>
          <a:xfrm>
            <a:off x="4644669" y="1051579"/>
            <a:ext cx="4194637" cy="859277"/>
            <a:chOff x="157837" y="3350855"/>
            <a:chExt cx="4194637" cy="859277"/>
          </a:xfrm>
        </p:grpSpPr>
        <p:sp>
          <p:nvSpPr>
            <p:cNvPr id="17" name="Rounded Rectangle 16"/>
            <p:cNvSpPr/>
            <p:nvPr/>
          </p:nvSpPr>
          <p:spPr bwMode="auto">
            <a:xfrm>
              <a:off x="235098" y="3379811"/>
              <a:ext cx="4117376" cy="830321"/>
            </a:xfrm>
            <a:prstGeom prst="roundRect">
              <a:avLst/>
            </a:prstGeom>
            <a:solidFill>
              <a:srgbClr val="CDE1D7"/>
            </a:solidFill>
            <a:ln w="19050" cap="flat" cmpd="sng" algn="ctr">
              <a:solidFill>
                <a:srgbClr val="727272"/>
              </a:solidFill>
              <a:prstDash val="soli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sz="1400" b="1" u="none" strike="noStrike" kern="0" cap="none" spc="0" normalizeH="0" baseline="0" noProof="0" dirty="0" smtClean="0">
                  <a:ln>
                    <a:noFill/>
                  </a:ln>
                  <a:effectLst/>
                  <a:uLnTx/>
                  <a:uFillTx/>
                  <a:latin typeface="Gadugi" panose="020B0502040204020203" pitchFamily="34" charset="0"/>
                </a:rPr>
                <a:t>ACCESS TO FINANCE</a:t>
              </a:r>
            </a:p>
            <a:p>
              <a:pPr marL="0" marR="0" lvl="0" indent="0" defTabSz="914400" eaLnBrk="0" fontAlgn="auto" latinLnBrk="0" hangingPunct="0">
                <a:lnSpc>
                  <a:spcPct val="100000"/>
                </a:lnSpc>
                <a:spcBef>
                  <a:spcPct val="50000"/>
                </a:spcBef>
                <a:spcAft>
                  <a:spcPts val="0"/>
                </a:spcAft>
                <a:buClrTx/>
                <a:buSzTx/>
                <a:buFontTx/>
                <a:buNone/>
                <a:tabLst/>
                <a:defRPr/>
              </a:pPr>
              <a:r>
                <a:rPr kumimoji="0" lang="en-US" sz="1400" b="0" i="0" u="sng" strike="noStrike" kern="0" cap="none" spc="0" normalizeH="0" baseline="0" noProof="0" dirty="0" smtClean="0">
                  <a:ln>
                    <a:noFill/>
                  </a:ln>
                  <a:effectLst/>
                  <a:uLnTx/>
                  <a:uFillTx/>
                  <a:latin typeface="Gadugi" panose="020B0502040204020203" pitchFamily="34" charset="0"/>
                </a:rPr>
                <a:t>Dimension 6:</a:t>
              </a:r>
              <a:r>
                <a:rPr kumimoji="0" lang="en-US" sz="1400" b="0" i="1" u="none" strike="noStrike" kern="0" cap="none" spc="0" normalizeH="0" baseline="0" noProof="0" dirty="0" smtClean="0">
                  <a:ln>
                    <a:noFill/>
                  </a:ln>
                  <a:effectLst/>
                  <a:uLnTx/>
                  <a:uFillTx/>
                  <a:latin typeface="Gadugi" panose="020B0502040204020203" pitchFamily="34" charset="0"/>
                </a:rPr>
                <a:t> </a:t>
              </a:r>
              <a:r>
                <a:rPr kumimoji="0" lang="en-US" sz="1400" b="0" i="0" u="none" strike="noStrike" kern="0" cap="none" spc="0" normalizeH="0" baseline="0" noProof="0" dirty="0" smtClean="0">
                  <a:ln>
                    <a:noFill/>
                  </a:ln>
                  <a:effectLst/>
                  <a:uLnTx/>
                  <a:uFillTx/>
                  <a:latin typeface="Gadugi" panose="020B0502040204020203" pitchFamily="34" charset="0"/>
                </a:rPr>
                <a:t>Access to finance for SMEs</a:t>
              </a:r>
            </a:p>
          </p:txBody>
        </p:sp>
        <p:sp>
          <p:nvSpPr>
            <p:cNvPr id="22" name="Oval 21"/>
            <p:cNvSpPr/>
            <p:nvPr/>
          </p:nvSpPr>
          <p:spPr bwMode="auto">
            <a:xfrm>
              <a:off x="157837" y="3350855"/>
              <a:ext cx="360000" cy="360000"/>
            </a:xfrm>
            <a:prstGeom prst="ellipse">
              <a:avLst/>
            </a:prstGeom>
            <a:solidFill>
              <a:srgbClr val="009983"/>
            </a:solidFill>
            <a:ln w="19050" cap="flat" cmpd="sng" algn="ctr">
              <a:solidFill>
                <a:sysClr val="window" lastClr="FFFFFF"/>
              </a:solidFill>
              <a:prstDash val="solid"/>
              <a:round/>
              <a:headEnd type="none" w="med" len="med"/>
              <a:tailEnd type="none" w="med" len="med"/>
            </a:ln>
            <a:effectLst/>
          </p:spPr>
          <p:txBody>
            <a:bodyPr vert="horz" wrap="none" lIns="26919" tIns="26919" rIns="26919" bIns="26919" numCol="1" rtlCol="0" anchor="ctr" anchorCtr="0" compatLnSpc="1">
              <a:prstTxWarp prst="textNoShape">
                <a:avLst/>
              </a:prstTxWarp>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1600" b="1" i="0" u="none" strike="noStrike" kern="0" cap="none" spc="0" normalizeH="0" baseline="0" noProof="0" dirty="0" smtClean="0">
                  <a:ln>
                    <a:noFill/>
                  </a:ln>
                  <a:solidFill>
                    <a:prstClr val="white"/>
                  </a:solidFill>
                  <a:effectLst/>
                  <a:uLnTx/>
                  <a:uFillTx/>
                </a:rPr>
                <a:t>2</a:t>
              </a:r>
            </a:p>
          </p:txBody>
        </p:sp>
      </p:grpSp>
      <p:grpSp>
        <p:nvGrpSpPr>
          <p:cNvPr id="6" name="Group 5"/>
          <p:cNvGrpSpPr/>
          <p:nvPr/>
        </p:nvGrpSpPr>
        <p:grpSpPr>
          <a:xfrm>
            <a:off x="4644669" y="2415333"/>
            <a:ext cx="4194637" cy="1430097"/>
            <a:chOff x="179966" y="4516985"/>
            <a:chExt cx="4194637" cy="1430097"/>
          </a:xfrm>
        </p:grpSpPr>
        <p:sp>
          <p:nvSpPr>
            <p:cNvPr id="26" name="Rounded Rectangle 25"/>
            <p:cNvSpPr/>
            <p:nvPr/>
          </p:nvSpPr>
          <p:spPr bwMode="auto">
            <a:xfrm>
              <a:off x="257227" y="4593165"/>
              <a:ext cx="4117376" cy="1353917"/>
            </a:xfrm>
            <a:prstGeom prst="roundRect">
              <a:avLst/>
            </a:prstGeom>
            <a:solidFill>
              <a:srgbClr val="CDE1D7"/>
            </a:solidFill>
            <a:ln w="19050" cap="flat" cmpd="sng" algn="ctr">
              <a:solidFill>
                <a:srgbClr val="727272"/>
              </a:solidFill>
              <a:prstDash val="soli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lvl="0" algn="ctr" defTabSz="914400" eaLnBrk="0" hangingPunct="0">
                <a:spcBef>
                  <a:spcPct val="50000"/>
                </a:spcBef>
                <a:defRPr/>
              </a:pPr>
              <a:r>
                <a:rPr lang="en-US" sz="1400" b="1" kern="0" dirty="0" smtClean="0">
                  <a:latin typeface="Gadugi" panose="020B0502040204020203" pitchFamily="34" charset="0"/>
                </a:rPr>
                <a:t>ENTREPRENEURIAL HUMAN CAPITAL</a:t>
              </a:r>
            </a:p>
            <a:p>
              <a:pPr lvl="0" defTabSz="914400" eaLnBrk="0" hangingPunct="0">
                <a:spcBef>
                  <a:spcPct val="50000"/>
                </a:spcBef>
                <a:defRPr/>
              </a:pPr>
              <a:r>
                <a:rPr lang="en-US" sz="1400" u="sng" kern="0" dirty="0" smtClean="0">
                  <a:latin typeface="Gadugi" panose="020B0502040204020203" pitchFamily="34" charset="0"/>
                </a:rPr>
                <a:t>Dimension </a:t>
              </a:r>
              <a:r>
                <a:rPr lang="en-US" sz="1400" u="sng" kern="0" dirty="0">
                  <a:latin typeface="Gadugi" panose="020B0502040204020203" pitchFamily="34" charset="0"/>
                </a:rPr>
                <a:t>1:</a:t>
              </a:r>
              <a:r>
                <a:rPr lang="en-US" sz="1400" i="1" kern="0" dirty="0">
                  <a:latin typeface="Gadugi" panose="020B0502040204020203" pitchFamily="34" charset="0"/>
                </a:rPr>
                <a:t> </a:t>
              </a:r>
              <a:r>
                <a:rPr lang="en-US" sz="1400" kern="0" dirty="0">
                  <a:latin typeface="Gadugi" panose="020B0502040204020203" pitchFamily="34" charset="0"/>
                </a:rPr>
                <a:t>Entrepreneurial learning and women’s entrepreneurship</a:t>
              </a:r>
            </a:p>
            <a:p>
              <a:pPr lvl="0" defTabSz="914400" eaLnBrk="0" hangingPunct="0">
                <a:spcBef>
                  <a:spcPct val="50000"/>
                </a:spcBef>
                <a:defRPr/>
              </a:pPr>
              <a:r>
                <a:rPr lang="en-US" sz="1400" u="sng" kern="0" dirty="0">
                  <a:latin typeface="Gadugi" panose="020B0502040204020203" pitchFamily="34" charset="0"/>
                </a:rPr>
                <a:t>Dimension 8a: </a:t>
              </a:r>
              <a:r>
                <a:rPr lang="en-US" sz="1400" kern="0" dirty="0">
                  <a:latin typeface="Gadugi" panose="020B0502040204020203" pitchFamily="34" charset="0"/>
                </a:rPr>
                <a:t>Enterprise skills</a:t>
              </a:r>
              <a:endParaRPr lang="en-GB" sz="1400" kern="0" dirty="0">
                <a:latin typeface="Gadugi" panose="020B0502040204020203" pitchFamily="34" charset="0"/>
              </a:endParaRPr>
            </a:p>
            <a:p>
              <a:pPr marL="0" marR="0" lvl="0" indent="0" algn="ctr" defTabSz="914400" eaLnBrk="0" fontAlgn="auto" latinLnBrk="0" hangingPunct="0">
                <a:lnSpc>
                  <a:spcPct val="100000"/>
                </a:lnSpc>
                <a:spcBef>
                  <a:spcPct val="50000"/>
                </a:spcBef>
                <a:spcAft>
                  <a:spcPts val="0"/>
                </a:spcAft>
                <a:buClrTx/>
                <a:buSzTx/>
                <a:buFontTx/>
                <a:buNone/>
                <a:tabLst/>
                <a:defRPr/>
              </a:pPr>
              <a:endParaRPr kumimoji="0" lang="en-GB" sz="1400" b="0" i="0" u="none" strike="noStrike" kern="0" cap="none" spc="0" normalizeH="0" baseline="0" noProof="0" dirty="0" smtClean="0">
                <a:ln>
                  <a:noFill/>
                </a:ln>
                <a:solidFill>
                  <a:srgbClr val="006299"/>
                </a:solidFill>
                <a:effectLst/>
                <a:uLnTx/>
                <a:uFillTx/>
                <a:latin typeface="Georgia"/>
              </a:endParaRPr>
            </a:p>
          </p:txBody>
        </p:sp>
        <p:sp>
          <p:nvSpPr>
            <p:cNvPr id="27" name="Oval 26"/>
            <p:cNvSpPr/>
            <p:nvPr/>
          </p:nvSpPr>
          <p:spPr bwMode="auto">
            <a:xfrm>
              <a:off x="179966" y="4516985"/>
              <a:ext cx="359999" cy="360000"/>
            </a:xfrm>
            <a:prstGeom prst="ellipse">
              <a:avLst/>
            </a:prstGeom>
            <a:solidFill>
              <a:srgbClr val="009983"/>
            </a:solidFill>
            <a:ln w="19050" cap="flat" cmpd="sng" algn="ctr">
              <a:solidFill>
                <a:sysClr val="window" lastClr="FFFFFF"/>
              </a:solidFill>
              <a:prstDash val="solid"/>
              <a:round/>
              <a:headEnd type="none" w="med" len="med"/>
              <a:tailEnd type="none" w="med" len="med"/>
            </a:ln>
            <a:effectLst/>
          </p:spPr>
          <p:txBody>
            <a:bodyPr vert="horz" wrap="none" lIns="26919" tIns="26919" rIns="26919" bIns="26919" numCol="1" rtlCol="0" anchor="ctr" anchorCtr="0" compatLnSpc="1">
              <a:prstTxWarp prst="textNoShape">
                <a:avLst/>
              </a:prstTxWarp>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lang="en-GB" sz="1600" b="1" kern="0" noProof="0" dirty="0">
                  <a:solidFill>
                    <a:prstClr val="white"/>
                  </a:solidFill>
                </a:rPr>
                <a:t>4</a:t>
              </a:r>
              <a:endParaRPr kumimoji="0" lang="en-GB" sz="1600" b="1" i="0" u="none" strike="noStrike" kern="0" cap="none" spc="0" normalizeH="0" baseline="0" noProof="0" dirty="0" smtClean="0">
                <a:ln>
                  <a:noFill/>
                </a:ln>
                <a:solidFill>
                  <a:prstClr val="white"/>
                </a:solidFill>
                <a:effectLst/>
                <a:uLnTx/>
                <a:uFillTx/>
              </a:endParaRPr>
            </a:p>
          </p:txBody>
        </p:sp>
      </p:grpSp>
      <p:grpSp>
        <p:nvGrpSpPr>
          <p:cNvPr id="2" name="Group 1"/>
          <p:cNvGrpSpPr/>
          <p:nvPr/>
        </p:nvGrpSpPr>
        <p:grpSpPr>
          <a:xfrm>
            <a:off x="157837" y="3428251"/>
            <a:ext cx="4194638" cy="2228760"/>
            <a:chOff x="4664044" y="949869"/>
            <a:chExt cx="4194638" cy="2228760"/>
          </a:xfrm>
        </p:grpSpPr>
        <p:sp>
          <p:nvSpPr>
            <p:cNvPr id="30" name="Rounded Rectangle 29"/>
            <p:cNvSpPr/>
            <p:nvPr/>
          </p:nvSpPr>
          <p:spPr bwMode="auto">
            <a:xfrm>
              <a:off x="4741306" y="1026049"/>
              <a:ext cx="4117376" cy="2152580"/>
            </a:xfrm>
            <a:prstGeom prst="roundRect">
              <a:avLst/>
            </a:prstGeom>
            <a:solidFill>
              <a:srgbClr val="CDE1D7"/>
            </a:solidFill>
            <a:ln w="19050" cap="flat" cmpd="sng" algn="ctr">
              <a:solidFill>
                <a:srgbClr val="727272"/>
              </a:solidFill>
              <a:prstDash val="soli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lvl="0" algn="ctr" defTabSz="914400" eaLnBrk="0" hangingPunct="0">
                <a:spcBef>
                  <a:spcPct val="50000"/>
                </a:spcBef>
                <a:defRPr/>
              </a:pPr>
              <a:r>
                <a:rPr lang="en-US" sz="1400" b="1" kern="0" dirty="0" smtClean="0">
                  <a:latin typeface="Gadugi" panose="020B0502040204020203" pitchFamily="34" charset="0"/>
                </a:rPr>
                <a:t>SUPPORT MEASURES FOR SME COMPETITIVENESS</a:t>
              </a:r>
            </a:p>
            <a:p>
              <a:pPr defTabSz="914400" eaLnBrk="0" hangingPunct="0">
                <a:spcBef>
                  <a:spcPct val="50000"/>
                </a:spcBef>
                <a:defRPr/>
              </a:pPr>
              <a:r>
                <a:rPr lang="en-US" sz="1400" u="sng" kern="0" dirty="0" smtClean="0">
                  <a:latin typeface="Gadugi" panose="020B0502040204020203" pitchFamily="34" charset="0"/>
                </a:rPr>
                <a:t>Dimension </a:t>
              </a:r>
              <a:r>
                <a:rPr lang="en-US" sz="1400" u="sng" kern="0" dirty="0">
                  <a:latin typeface="Gadugi" panose="020B0502040204020203" pitchFamily="34" charset="0"/>
                </a:rPr>
                <a:t>5a:</a:t>
              </a:r>
              <a:r>
                <a:rPr lang="en-US" sz="1400" kern="0" dirty="0">
                  <a:latin typeface="Gadugi" panose="020B0502040204020203" pitchFamily="34" charset="0"/>
                </a:rPr>
                <a:t> Support services for SMEs and start-ups</a:t>
              </a:r>
            </a:p>
            <a:p>
              <a:pPr defTabSz="914400" eaLnBrk="0" hangingPunct="0">
                <a:spcBef>
                  <a:spcPct val="50000"/>
                </a:spcBef>
                <a:defRPr/>
              </a:pPr>
              <a:r>
                <a:rPr lang="en-US" sz="1400" u="sng" kern="0" dirty="0" smtClean="0">
                  <a:latin typeface="Gadugi" panose="020B0502040204020203" pitchFamily="34" charset="0"/>
                </a:rPr>
                <a:t>Dimension </a:t>
              </a:r>
              <a:r>
                <a:rPr lang="en-US" sz="1400" u="sng" kern="0" dirty="0">
                  <a:latin typeface="Gadugi" panose="020B0502040204020203" pitchFamily="34" charset="0"/>
                </a:rPr>
                <a:t>5b:</a:t>
              </a:r>
              <a:r>
                <a:rPr lang="en-US" sz="1400" kern="0" dirty="0">
                  <a:latin typeface="Gadugi" panose="020B0502040204020203" pitchFamily="34" charset="0"/>
                </a:rPr>
                <a:t> Public procurement</a:t>
              </a:r>
            </a:p>
            <a:p>
              <a:pPr lvl="0" defTabSz="914400" eaLnBrk="0" hangingPunct="0">
                <a:spcBef>
                  <a:spcPct val="50000"/>
                </a:spcBef>
                <a:defRPr/>
              </a:pPr>
              <a:r>
                <a:rPr lang="en-US" sz="1400" u="sng" kern="0" dirty="0" smtClean="0">
                  <a:latin typeface="Gadugi" panose="020B0502040204020203" pitchFamily="34" charset="0"/>
                </a:rPr>
                <a:t>Dimension </a:t>
              </a:r>
              <a:r>
                <a:rPr lang="en-US" sz="1400" u="sng" kern="0" dirty="0">
                  <a:latin typeface="Gadugi" panose="020B0502040204020203" pitchFamily="34" charset="0"/>
                </a:rPr>
                <a:t>8b:</a:t>
              </a:r>
              <a:r>
                <a:rPr lang="en-US" sz="1400" kern="0" dirty="0">
                  <a:latin typeface="Gadugi" panose="020B0502040204020203" pitchFamily="34" charset="0"/>
                </a:rPr>
                <a:t> Innovation policy for SMEs</a:t>
              </a:r>
            </a:p>
            <a:p>
              <a:pPr lvl="0" defTabSz="914400" eaLnBrk="0" hangingPunct="0">
                <a:spcBef>
                  <a:spcPct val="50000"/>
                </a:spcBef>
                <a:defRPr/>
              </a:pPr>
              <a:r>
                <a:rPr lang="en-US" sz="1400" u="sng" kern="0" dirty="0" smtClean="0">
                  <a:latin typeface="Gadugi" panose="020B0502040204020203" pitchFamily="34" charset="0"/>
                </a:rPr>
                <a:t>Dimension </a:t>
              </a:r>
              <a:r>
                <a:rPr lang="en-US" sz="1400" u="sng" kern="0" dirty="0">
                  <a:latin typeface="Gadugi" panose="020B0502040204020203" pitchFamily="34" charset="0"/>
                </a:rPr>
                <a:t>9:</a:t>
              </a:r>
              <a:r>
                <a:rPr lang="en-US" sz="1400" kern="0" dirty="0">
                  <a:latin typeface="Gadugi" panose="020B0502040204020203" pitchFamily="34" charset="0"/>
                </a:rPr>
                <a:t> SMEs in a green economy</a:t>
              </a:r>
              <a:endParaRPr lang="en-US" sz="1400" b="1" i="1" kern="0" dirty="0">
                <a:latin typeface="Gadugi" panose="020B0502040204020203" pitchFamily="34" charset="0"/>
              </a:endParaRPr>
            </a:p>
            <a:p>
              <a:pPr marL="0" marR="0" lvl="0" indent="0" algn="ctr" defTabSz="914400" eaLnBrk="0" fontAlgn="auto" latinLnBrk="0" hangingPunct="0">
                <a:lnSpc>
                  <a:spcPct val="100000"/>
                </a:lnSpc>
                <a:spcBef>
                  <a:spcPct val="50000"/>
                </a:spcBef>
                <a:spcAft>
                  <a:spcPts val="0"/>
                </a:spcAft>
                <a:buClrTx/>
                <a:buSzTx/>
                <a:buFontTx/>
                <a:buNone/>
                <a:tabLst/>
                <a:defRPr/>
              </a:pPr>
              <a:endParaRPr kumimoji="0" lang="en-GB" sz="1400" b="0" i="0" u="none" strike="noStrike" kern="0" cap="none" spc="0" normalizeH="0" baseline="0" noProof="0" dirty="0">
                <a:ln>
                  <a:noFill/>
                </a:ln>
                <a:solidFill>
                  <a:srgbClr val="006299"/>
                </a:solidFill>
                <a:effectLst/>
                <a:uLnTx/>
                <a:uFillTx/>
                <a:latin typeface="Georgia"/>
              </a:endParaRPr>
            </a:p>
          </p:txBody>
        </p:sp>
        <p:sp>
          <p:nvSpPr>
            <p:cNvPr id="31" name="Oval 30"/>
            <p:cNvSpPr/>
            <p:nvPr/>
          </p:nvSpPr>
          <p:spPr bwMode="auto">
            <a:xfrm>
              <a:off x="4664044" y="949869"/>
              <a:ext cx="359999" cy="360000"/>
            </a:xfrm>
            <a:prstGeom prst="ellipse">
              <a:avLst/>
            </a:prstGeom>
            <a:solidFill>
              <a:srgbClr val="009983"/>
            </a:solidFill>
            <a:ln w="19050" cap="flat" cmpd="sng" algn="ctr">
              <a:solidFill>
                <a:sysClr val="window" lastClr="FFFFFF"/>
              </a:solidFill>
              <a:prstDash val="solid"/>
              <a:round/>
              <a:headEnd type="none" w="med" len="med"/>
              <a:tailEnd type="none" w="med" len="med"/>
            </a:ln>
            <a:effectLst/>
          </p:spPr>
          <p:txBody>
            <a:bodyPr vert="horz" wrap="none" lIns="26919" tIns="26919" rIns="26919" bIns="26919" numCol="1" rtlCol="0" anchor="ctr" anchorCtr="0" compatLnSpc="1">
              <a:prstTxWarp prst="textNoShape">
                <a:avLst/>
              </a:prstTxWarp>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lang="en-GB" sz="1600" b="1" kern="0" noProof="0" dirty="0">
                  <a:solidFill>
                    <a:prstClr val="white"/>
                  </a:solidFill>
                </a:rPr>
                <a:t>3</a:t>
              </a:r>
              <a:endParaRPr kumimoji="0" lang="en-GB" sz="1600" b="1" i="0" u="none" strike="noStrike" kern="0" cap="none" spc="0" normalizeH="0" baseline="0" noProof="0" dirty="0" smtClean="0">
                <a:ln>
                  <a:noFill/>
                </a:ln>
                <a:solidFill>
                  <a:prstClr val="white"/>
                </a:solidFill>
                <a:effectLst/>
                <a:uLnTx/>
                <a:uFillTx/>
              </a:endParaRPr>
            </a:p>
          </p:txBody>
        </p:sp>
      </p:grpSp>
      <p:grpSp>
        <p:nvGrpSpPr>
          <p:cNvPr id="4" name="Group 3"/>
          <p:cNvGrpSpPr/>
          <p:nvPr/>
        </p:nvGrpSpPr>
        <p:grpSpPr>
          <a:xfrm>
            <a:off x="4644669" y="4268062"/>
            <a:ext cx="4194637" cy="1388949"/>
            <a:chOff x="4664045" y="3274675"/>
            <a:chExt cx="4194637" cy="1388949"/>
          </a:xfrm>
        </p:grpSpPr>
        <p:sp>
          <p:nvSpPr>
            <p:cNvPr id="34" name="Rounded Rectangle 33"/>
            <p:cNvSpPr/>
            <p:nvPr/>
          </p:nvSpPr>
          <p:spPr bwMode="auto">
            <a:xfrm>
              <a:off x="4741306" y="3350855"/>
              <a:ext cx="4117376" cy="1312769"/>
            </a:xfrm>
            <a:prstGeom prst="roundRect">
              <a:avLst/>
            </a:prstGeom>
            <a:solidFill>
              <a:srgbClr val="CDE1D7"/>
            </a:solidFill>
            <a:ln w="19050" cap="flat" cmpd="sng" algn="ctr">
              <a:solidFill>
                <a:srgbClr val="727272"/>
              </a:solidFill>
              <a:prstDash val="soli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lvl="0" algn="ctr" defTabSz="914400" eaLnBrk="0" hangingPunct="0">
                <a:spcBef>
                  <a:spcPct val="50000"/>
                </a:spcBef>
                <a:defRPr/>
              </a:pPr>
              <a:r>
                <a:rPr lang="en-US" sz="1400" b="1" kern="0" dirty="0" smtClean="0">
                  <a:latin typeface="Gadugi" panose="020B0502040204020203" pitchFamily="34" charset="0"/>
                </a:rPr>
                <a:t>SME INTERNATIONALISATION</a:t>
              </a:r>
            </a:p>
            <a:p>
              <a:pPr lvl="0" defTabSz="914400" eaLnBrk="0" hangingPunct="0">
                <a:spcBef>
                  <a:spcPct val="50000"/>
                </a:spcBef>
                <a:defRPr/>
              </a:pPr>
              <a:r>
                <a:rPr lang="en-US" sz="1400" u="sng" kern="0" dirty="0" smtClean="0">
                  <a:latin typeface="Gadugi" panose="020B0502040204020203" pitchFamily="34" charset="0"/>
                </a:rPr>
                <a:t>Dimension </a:t>
              </a:r>
              <a:r>
                <a:rPr lang="en-US" sz="1400" u="sng" kern="0" dirty="0">
                  <a:latin typeface="Gadugi" panose="020B0502040204020203" pitchFamily="34" charset="0"/>
                </a:rPr>
                <a:t>10:</a:t>
              </a:r>
              <a:r>
                <a:rPr lang="en-US" sz="1400" i="1" kern="0" dirty="0">
                  <a:latin typeface="Gadugi" panose="020B0502040204020203" pitchFamily="34" charset="0"/>
                </a:rPr>
                <a:t> </a:t>
              </a:r>
              <a:r>
                <a:rPr lang="en-US" sz="1400" kern="0" dirty="0" err="1">
                  <a:latin typeface="Gadugi" panose="020B0502040204020203" pitchFamily="34" charset="0"/>
                </a:rPr>
                <a:t>Internationalisation</a:t>
              </a:r>
              <a:r>
                <a:rPr lang="en-US" sz="1400" kern="0" dirty="0">
                  <a:latin typeface="Gadugi" panose="020B0502040204020203" pitchFamily="34" charset="0"/>
                </a:rPr>
                <a:t> of SMEs</a:t>
              </a:r>
            </a:p>
            <a:p>
              <a:pPr lvl="0" defTabSz="914400" eaLnBrk="0" hangingPunct="0">
                <a:spcBef>
                  <a:spcPct val="50000"/>
                </a:spcBef>
                <a:defRPr/>
              </a:pPr>
              <a:r>
                <a:rPr lang="en-US" sz="1400" u="sng" kern="0" dirty="0">
                  <a:latin typeface="Gadugi" panose="020B0502040204020203" pitchFamily="34" charset="0"/>
                </a:rPr>
                <a:t>Dimension 7: </a:t>
              </a:r>
              <a:r>
                <a:rPr lang="en-US" sz="1400" kern="0" dirty="0">
                  <a:latin typeface="Gadugi" panose="020B0502040204020203" pitchFamily="34" charset="0"/>
                </a:rPr>
                <a:t>Standards and technical regulations </a:t>
              </a:r>
            </a:p>
          </p:txBody>
        </p:sp>
        <p:sp>
          <p:nvSpPr>
            <p:cNvPr id="36" name="Oval 35"/>
            <p:cNvSpPr/>
            <p:nvPr/>
          </p:nvSpPr>
          <p:spPr bwMode="auto">
            <a:xfrm>
              <a:off x="4664045" y="3274675"/>
              <a:ext cx="359999" cy="360000"/>
            </a:xfrm>
            <a:prstGeom prst="ellipse">
              <a:avLst/>
            </a:prstGeom>
            <a:solidFill>
              <a:srgbClr val="009983"/>
            </a:solidFill>
            <a:ln w="19050" cap="flat" cmpd="sng" algn="ctr">
              <a:solidFill>
                <a:sysClr val="window" lastClr="FFFFFF"/>
              </a:solidFill>
              <a:prstDash val="solid"/>
              <a:round/>
              <a:headEnd type="none" w="med" len="med"/>
              <a:tailEnd type="none" w="med" len="med"/>
            </a:ln>
            <a:effectLst/>
          </p:spPr>
          <p:txBody>
            <a:bodyPr vert="horz" wrap="none" lIns="26919" tIns="26919" rIns="26919" bIns="26919" numCol="1" rtlCol="0" anchor="ctr" anchorCtr="0" compatLnSpc="1">
              <a:prstTxWarp prst="textNoShape">
                <a:avLst/>
              </a:prstTxWarp>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lang="en-GB" sz="1600" b="1" kern="0" dirty="0">
                  <a:solidFill>
                    <a:prstClr val="white"/>
                  </a:solidFill>
                </a:rPr>
                <a:t>5</a:t>
              </a:r>
              <a:endParaRPr kumimoji="0" lang="en-GB" sz="1600" b="1" i="0" u="none" strike="noStrike" kern="0" cap="none" spc="0" normalizeH="0" baseline="0" noProof="0" dirty="0" smtClean="0">
                <a:ln>
                  <a:noFill/>
                </a:ln>
                <a:solidFill>
                  <a:prstClr val="white"/>
                </a:solidFill>
                <a:effectLst/>
                <a:uLnTx/>
                <a:uFillTx/>
              </a:endParaRPr>
            </a:p>
          </p:txBody>
        </p:sp>
      </p:grpSp>
    </p:spTree>
    <p:extLst>
      <p:ext uri="{BB962C8B-B14F-4D97-AF65-F5344CB8AC3E}">
        <p14:creationId xmlns:p14="http://schemas.microsoft.com/office/powerpoint/2010/main" val="3270100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807357"/>
          </a:xfrm>
          <a:prstGeom prst="rect">
            <a:avLst/>
          </a:prstGeom>
          <a:solidFill>
            <a:srgbClr val="009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a:spLocks noGrp="1"/>
          </p:cNvSpPr>
          <p:nvPr/>
        </p:nvSpPr>
        <p:spPr>
          <a:xfrm>
            <a:off x="582985" y="251278"/>
            <a:ext cx="8261507"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pPr algn="ctr"/>
            <a:r>
              <a:rPr lang="tr-TR" dirty="0">
                <a:solidFill>
                  <a:schemeClr val="bg1"/>
                </a:solidFill>
                <a:latin typeface="Gadugi"/>
                <a:cs typeface="Gadugi"/>
              </a:rPr>
              <a:t>Presentation </a:t>
            </a:r>
            <a:r>
              <a:rPr lang="en-GB" dirty="0" smtClean="0">
                <a:solidFill>
                  <a:schemeClr val="bg1"/>
                </a:solidFill>
                <a:latin typeface="Gadugi"/>
                <a:cs typeface="Gadugi"/>
              </a:rPr>
              <a:t>o</a:t>
            </a:r>
            <a:r>
              <a:rPr lang="tr-TR" dirty="0" err="1" smtClean="0">
                <a:solidFill>
                  <a:schemeClr val="bg1"/>
                </a:solidFill>
                <a:latin typeface="Gadugi"/>
                <a:cs typeface="Gadugi"/>
              </a:rPr>
              <a:t>utline</a:t>
            </a:r>
            <a:endParaRPr lang="tr-TR" dirty="0">
              <a:solidFill>
                <a:schemeClr val="bg1"/>
              </a:solidFill>
              <a:latin typeface="Gadugi"/>
              <a:cs typeface="Gadugi"/>
            </a:endParaRPr>
          </a:p>
        </p:txBody>
      </p:sp>
      <p:graphicFrame>
        <p:nvGraphicFramePr>
          <p:cNvPr id="2" name="Diagram 1"/>
          <p:cNvGraphicFramePr/>
          <p:nvPr>
            <p:extLst>
              <p:ext uri="{D42A27DB-BD31-4B8C-83A1-F6EECF244321}">
                <p14:modId xmlns:p14="http://schemas.microsoft.com/office/powerpoint/2010/main" val="1092092076"/>
              </p:ext>
            </p:extLst>
          </p:nvPr>
        </p:nvGraphicFramePr>
        <p:xfrm>
          <a:off x="-27516" y="1183959"/>
          <a:ext cx="9095316" cy="4985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2838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674671" y="209530"/>
            <a:ext cx="8342748" cy="502946"/>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r>
              <a:rPr lang="en-US" sz="1800" dirty="0" smtClean="0">
                <a:solidFill>
                  <a:srgbClr val="009983"/>
                </a:solidFill>
                <a:latin typeface="Gadugi"/>
                <a:cs typeface="Gadugi"/>
              </a:rPr>
              <a:t>The SME </a:t>
            </a:r>
            <a:r>
              <a:rPr lang="en-US" sz="1800" dirty="0">
                <a:solidFill>
                  <a:srgbClr val="009983"/>
                </a:solidFill>
                <a:latin typeface="Gadugi"/>
                <a:cs typeface="Gadugi"/>
              </a:rPr>
              <a:t>Policy Index cycle </a:t>
            </a:r>
            <a:r>
              <a:rPr lang="en-US" sz="1800" dirty="0" smtClean="0">
                <a:solidFill>
                  <a:srgbClr val="009983"/>
                </a:solidFill>
                <a:latin typeface="Gadugi"/>
                <a:cs typeface="Gadugi"/>
              </a:rPr>
              <a:t>was </a:t>
            </a:r>
            <a:r>
              <a:rPr lang="en-US" sz="1800" dirty="0">
                <a:solidFill>
                  <a:srgbClr val="009983"/>
                </a:solidFill>
                <a:latin typeface="Gadugi"/>
                <a:cs typeface="Gadugi"/>
              </a:rPr>
              <a:t>marked by the COVID-19, </a:t>
            </a:r>
            <a:r>
              <a:rPr lang="en-US" sz="1800" dirty="0" smtClean="0">
                <a:solidFill>
                  <a:srgbClr val="009983"/>
                </a:solidFill>
                <a:latin typeface="Gadugi"/>
                <a:cs typeface="Gadugi"/>
              </a:rPr>
              <a:t>which </a:t>
            </a:r>
            <a:r>
              <a:rPr lang="en-US" sz="1800" dirty="0">
                <a:solidFill>
                  <a:srgbClr val="009983"/>
                </a:solidFill>
                <a:latin typeface="Gadugi"/>
                <a:cs typeface="Gadugi"/>
              </a:rPr>
              <a:t>hit hard </a:t>
            </a:r>
            <a:r>
              <a:rPr lang="en-US" sz="1800" dirty="0" smtClean="0">
                <a:solidFill>
                  <a:srgbClr val="009983"/>
                </a:solidFill>
                <a:latin typeface="Gadugi"/>
                <a:cs typeface="Gadugi"/>
              </a:rPr>
              <a:t>the economies and their </a:t>
            </a:r>
            <a:r>
              <a:rPr lang="en-US" sz="1800" dirty="0">
                <a:solidFill>
                  <a:srgbClr val="009983"/>
                </a:solidFill>
                <a:latin typeface="Gadugi"/>
                <a:cs typeface="Gadugi"/>
              </a:rPr>
              <a:t>SME sector</a:t>
            </a:r>
            <a:endParaRPr lang="en-GB" sz="1800" dirty="0">
              <a:solidFill>
                <a:srgbClr val="009983"/>
              </a:solidFill>
              <a:latin typeface="Gadugi"/>
              <a:cs typeface="Gadugi"/>
            </a:endParaRPr>
          </a:p>
        </p:txBody>
      </p:sp>
      <p:sp>
        <p:nvSpPr>
          <p:cNvPr id="32" name="Slide Number Placeholder 10"/>
          <p:cNvSpPr>
            <a:spLocks noGrp="1"/>
          </p:cNvSpPr>
          <p:nvPr>
            <p:ph type="sldNum" sz="quarter" idx="4"/>
          </p:nvPr>
        </p:nvSpPr>
        <p:spPr>
          <a:xfrm>
            <a:off x="8280400" y="6404607"/>
            <a:ext cx="406399" cy="365125"/>
          </a:xfrm>
        </p:spPr>
        <p:txBody>
          <a:bodyPr/>
          <a:lstStyle/>
          <a:p>
            <a:fld id="{9D16839B-FD55-0444-9048-B76148E24AB3}" type="slidenum">
              <a:rPr lang="en-US" smtClean="0"/>
              <a:pPr/>
              <a:t>7</a:t>
            </a:fld>
            <a:endParaRPr lang="en-US" dirty="0"/>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27" y="201777"/>
            <a:ext cx="260609" cy="540000"/>
          </a:xfrm>
          <a:prstGeom prst="rect">
            <a:avLst/>
          </a:prstGeom>
        </p:spPr>
      </p:pic>
      <p:grpSp>
        <p:nvGrpSpPr>
          <p:cNvPr id="2" name="Group 1"/>
          <p:cNvGrpSpPr/>
          <p:nvPr/>
        </p:nvGrpSpPr>
        <p:grpSpPr>
          <a:xfrm>
            <a:off x="103657" y="4577929"/>
            <a:ext cx="2948352" cy="1455783"/>
            <a:chOff x="5920975" y="4630350"/>
            <a:chExt cx="2948352" cy="1455783"/>
          </a:xfrm>
        </p:grpSpPr>
        <p:sp>
          <p:nvSpPr>
            <p:cNvPr id="12" name="Rectangle 11"/>
            <p:cNvSpPr/>
            <p:nvPr/>
          </p:nvSpPr>
          <p:spPr>
            <a:xfrm>
              <a:off x="6511528" y="4725135"/>
              <a:ext cx="2357799" cy="523220"/>
            </a:xfrm>
            <a:prstGeom prst="rect">
              <a:avLst/>
            </a:prstGeom>
          </p:spPr>
          <p:txBody>
            <a:bodyPr wrap="square">
              <a:spAutoFit/>
            </a:bodyPr>
            <a:lstStyle/>
            <a:p>
              <a:r>
                <a:rPr lang="en-US" sz="2800" dirty="0" smtClean="0"/>
                <a:t>~50% </a:t>
              </a:r>
              <a:r>
                <a:rPr lang="en-US" sz="1400" dirty="0"/>
                <a:t>of enterprises</a:t>
              </a:r>
              <a:r>
                <a:rPr lang="en-US" sz="1400" dirty="0" smtClean="0"/>
                <a:t> </a:t>
              </a:r>
            </a:p>
          </p:txBody>
        </p:sp>
        <p:sp>
          <p:nvSpPr>
            <p:cNvPr id="13" name="Rectangle 12"/>
            <p:cNvSpPr/>
            <p:nvPr/>
          </p:nvSpPr>
          <p:spPr>
            <a:xfrm>
              <a:off x="6031614" y="5229583"/>
              <a:ext cx="2808000" cy="738664"/>
            </a:xfrm>
            <a:prstGeom prst="rect">
              <a:avLst/>
            </a:prstGeom>
          </p:spPr>
          <p:txBody>
            <a:bodyPr wrap="square">
              <a:spAutoFit/>
            </a:bodyPr>
            <a:lstStyle/>
            <a:p>
              <a:r>
                <a:rPr lang="en-US" sz="1400" b="1" i="1" dirty="0" smtClean="0"/>
                <a:t>had to discontinue their business activity</a:t>
              </a:r>
              <a:r>
                <a:rPr lang="en-US" sz="1400" i="1" dirty="0" smtClean="0"/>
                <a:t> due </a:t>
              </a:r>
              <a:r>
                <a:rPr lang="en-US" sz="1400" i="1" dirty="0"/>
                <a:t>to </a:t>
              </a:r>
              <a:r>
                <a:rPr lang="en-US" sz="1400" i="1" dirty="0" smtClean="0"/>
                <a:t>COVID-19 as a result of reduced demand</a:t>
              </a:r>
            </a:p>
          </p:txBody>
        </p:sp>
        <p:sp>
          <p:nvSpPr>
            <p:cNvPr id="14" name="Rectangle à coins arrondis 23"/>
            <p:cNvSpPr/>
            <p:nvPr/>
          </p:nvSpPr>
          <p:spPr>
            <a:xfrm>
              <a:off x="5920975" y="4630350"/>
              <a:ext cx="2918639" cy="1455783"/>
            </a:xfrm>
            <a:prstGeom prst="roundRect">
              <a:avLst/>
            </a:prstGeom>
            <a:noFill/>
            <a:ln>
              <a:solidFill>
                <a:srgbClr val="ACCC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569"/>
            <p:cNvGrpSpPr>
              <a:grpSpLocks noChangeAspect="1"/>
            </p:cNvGrpSpPr>
            <p:nvPr/>
          </p:nvGrpSpPr>
          <p:grpSpPr>
            <a:xfrm>
              <a:off x="6109912" y="4839591"/>
              <a:ext cx="390787" cy="315840"/>
              <a:chOff x="1211263" y="3375026"/>
              <a:chExt cx="115888" cy="93662"/>
            </a:xfrm>
            <a:solidFill>
              <a:srgbClr val="ACCCBB"/>
            </a:solidFill>
          </p:grpSpPr>
          <p:sp>
            <p:nvSpPr>
              <p:cNvPr id="19" name="Freeform 52"/>
              <p:cNvSpPr>
                <a:spLocks/>
              </p:cNvSpPr>
              <p:nvPr/>
            </p:nvSpPr>
            <p:spPr bwMode="auto">
              <a:xfrm>
                <a:off x="1239838" y="3457576"/>
                <a:ext cx="58738" cy="11112"/>
              </a:xfrm>
              <a:custGeom>
                <a:avLst/>
                <a:gdLst>
                  <a:gd name="T0" fmla="*/ 7 w 37"/>
                  <a:gd name="T1" fmla="*/ 0 h 7"/>
                  <a:gd name="T2" fmla="*/ 0 w 37"/>
                  <a:gd name="T3" fmla="*/ 7 h 7"/>
                  <a:gd name="T4" fmla="*/ 37 w 37"/>
                  <a:gd name="T5" fmla="*/ 7 h 7"/>
                  <a:gd name="T6" fmla="*/ 29 w 37"/>
                  <a:gd name="T7" fmla="*/ 0 h 7"/>
                  <a:gd name="T8" fmla="*/ 7 w 37"/>
                  <a:gd name="T9" fmla="*/ 0 h 7"/>
                </a:gdLst>
                <a:ahLst/>
                <a:cxnLst>
                  <a:cxn ang="0">
                    <a:pos x="T0" y="T1"/>
                  </a:cxn>
                  <a:cxn ang="0">
                    <a:pos x="T2" y="T3"/>
                  </a:cxn>
                  <a:cxn ang="0">
                    <a:pos x="T4" y="T5"/>
                  </a:cxn>
                  <a:cxn ang="0">
                    <a:pos x="T6" y="T7"/>
                  </a:cxn>
                  <a:cxn ang="0">
                    <a:pos x="T8" y="T9"/>
                  </a:cxn>
                </a:cxnLst>
                <a:rect l="0" t="0" r="r" b="b"/>
                <a:pathLst>
                  <a:path w="37" h="7">
                    <a:moveTo>
                      <a:pt x="7" y="0"/>
                    </a:moveTo>
                    <a:lnTo>
                      <a:pt x="0" y="7"/>
                    </a:lnTo>
                    <a:lnTo>
                      <a:pt x="37" y="7"/>
                    </a:lnTo>
                    <a:lnTo>
                      <a:pt x="29"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dirty="0">
                  <a:latin typeface="Arial" panose="020B0604020202020204" pitchFamily="34" charset="0"/>
                </a:endParaRPr>
              </a:p>
            </p:txBody>
          </p:sp>
          <p:sp>
            <p:nvSpPr>
              <p:cNvPr id="20" name="Freeform 53"/>
              <p:cNvSpPr>
                <a:spLocks noEditPoints="1"/>
              </p:cNvSpPr>
              <p:nvPr/>
            </p:nvSpPr>
            <p:spPr bwMode="auto">
              <a:xfrm>
                <a:off x="1211263" y="3375026"/>
                <a:ext cx="115888" cy="74612"/>
              </a:xfrm>
              <a:custGeom>
                <a:avLst/>
                <a:gdLst>
                  <a:gd name="T0" fmla="*/ 0 w 73"/>
                  <a:gd name="T1" fmla="*/ 0 h 47"/>
                  <a:gd name="T2" fmla="*/ 0 w 73"/>
                  <a:gd name="T3" fmla="*/ 47 h 47"/>
                  <a:gd name="T4" fmla="*/ 73 w 73"/>
                  <a:gd name="T5" fmla="*/ 47 h 47"/>
                  <a:gd name="T6" fmla="*/ 73 w 73"/>
                  <a:gd name="T7" fmla="*/ 0 h 47"/>
                  <a:gd name="T8" fmla="*/ 0 w 73"/>
                  <a:gd name="T9" fmla="*/ 0 h 47"/>
                  <a:gd name="T10" fmla="*/ 58 w 73"/>
                  <a:gd name="T11" fmla="*/ 40 h 47"/>
                  <a:gd name="T12" fmla="*/ 58 w 73"/>
                  <a:gd name="T13" fmla="*/ 38 h 47"/>
                  <a:gd name="T14" fmla="*/ 10 w 73"/>
                  <a:gd name="T15" fmla="*/ 38 h 47"/>
                  <a:gd name="T16" fmla="*/ 10 w 73"/>
                  <a:gd name="T17" fmla="*/ 14 h 47"/>
                  <a:gd name="T18" fmla="*/ 7 w 73"/>
                  <a:gd name="T19" fmla="*/ 14 h 47"/>
                  <a:gd name="T20" fmla="*/ 11 w 73"/>
                  <a:gd name="T21" fmla="*/ 8 h 47"/>
                  <a:gd name="T22" fmla="*/ 14 w 73"/>
                  <a:gd name="T23" fmla="*/ 14 h 47"/>
                  <a:gd name="T24" fmla="*/ 12 w 73"/>
                  <a:gd name="T25" fmla="*/ 14 h 47"/>
                  <a:gd name="T26" fmla="*/ 12 w 73"/>
                  <a:gd name="T27" fmla="*/ 32 h 47"/>
                  <a:gd name="T28" fmla="*/ 24 w 73"/>
                  <a:gd name="T29" fmla="*/ 21 h 47"/>
                  <a:gd name="T30" fmla="*/ 38 w 73"/>
                  <a:gd name="T31" fmla="*/ 25 h 47"/>
                  <a:gd name="T32" fmla="*/ 52 w 73"/>
                  <a:gd name="T33" fmla="*/ 15 h 47"/>
                  <a:gd name="T34" fmla="*/ 55 w 73"/>
                  <a:gd name="T35" fmla="*/ 20 h 47"/>
                  <a:gd name="T36" fmla="*/ 39 w 73"/>
                  <a:gd name="T37" fmla="*/ 31 h 47"/>
                  <a:gd name="T38" fmla="*/ 25 w 73"/>
                  <a:gd name="T39" fmla="*/ 27 h 47"/>
                  <a:gd name="T40" fmla="*/ 16 w 73"/>
                  <a:gd name="T41" fmla="*/ 35 h 47"/>
                  <a:gd name="T42" fmla="*/ 58 w 73"/>
                  <a:gd name="T43" fmla="*/ 35 h 47"/>
                  <a:gd name="T44" fmla="*/ 58 w 73"/>
                  <a:gd name="T45" fmla="*/ 32 h 47"/>
                  <a:gd name="T46" fmla="*/ 66 w 73"/>
                  <a:gd name="T47" fmla="*/ 36 h 47"/>
                  <a:gd name="T48" fmla="*/ 58 w 73"/>
                  <a:gd name="T49"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47">
                    <a:moveTo>
                      <a:pt x="0" y="0"/>
                    </a:moveTo>
                    <a:lnTo>
                      <a:pt x="0" y="47"/>
                    </a:lnTo>
                    <a:lnTo>
                      <a:pt x="73" y="47"/>
                    </a:lnTo>
                    <a:lnTo>
                      <a:pt x="73" y="0"/>
                    </a:lnTo>
                    <a:lnTo>
                      <a:pt x="0" y="0"/>
                    </a:lnTo>
                    <a:close/>
                    <a:moveTo>
                      <a:pt x="58" y="40"/>
                    </a:moveTo>
                    <a:lnTo>
                      <a:pt x="58" y="38"/>
                    </a:lnTo>
                    <a:lnTo>
                      <a:pt x="10" y="38"/>
                    </a:lnTo>
                    <a:lnTo>
                      <a:pt x="10" y="14"/>
                    </a:lnTo>
                    <a:lnTo>
                      <a:pt x="7" y="14"/>
                    </a:lnTo>
                    <a:lnTo>
                      <a:pt x="11" y="8"/>
                    </a:lnTo>
                    <a:lnTo>
                      <a:pt x="14" y="14"/>
                    </a:lnTo>
                    <a:lnTo>
                      <a:pt x="12" y="14"/>
                    </a:lnTo>
                    <a:lnTo>
                      <a:pt x="12" y="32"/>
                    </a:lnTo>
                    <a:lnTo>
                      <a:pt x="24" y="21"/>
                    </a:lnTo>
                    <a:lnTo>
                      <a:pt x="38" y="25"/>
                    </a:lnTo>
                    <a:lnTo>
                      <a:pt x="52" y="15"/>
                    </a:lnTo>
                    <a:lnTo>
                      <a:pt x="55" y="20"/>
                    </a:lnTo>
                    <a:lnTo>
                      <a:pt x="39" y="31"/>
                    </a:lnTo>
                    <a:lnTo>
                      <a:pt x="25" y="27"/>
                    </a:lnTo>
                    <a:lnTo>
                      <a:pt x="16" y="35"/>
                    </a:lnTo>
                    <a:lnTo>
                      <a:pt x="58" y="35"/>
                    </a:lnTo>
                    <a:lnTo>
                      <a:pt x="58" y="32"/>
                    </a:lnTo>
                    <a:lnTo>
                      <a:pt x="66" y="36"/>
                    </a:lnTo>
                    <a:lnTo>
                      <a:pt x="58" y="4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dirty="0">
                  <a:latin typeface="Arial" panose="020B0604020202020204" pitchFamily="34" charset="0"/>
                </a:endParaRPr>
              </a:p>
            </p:txBody>
          </p:sp>
        </p:grpSp>
      </p:grpSp>
      <p:sp>
        <p:nvSpPr>
          <p:cNvPr id="3" name="AutoShape 2" descr="export Icon 492310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7" name="Group 6"/>
          <p:cNvGrpSpPr/>
          <p:nvPr/>
        </p:nvGrpSpPr>
        <p:grpSpPr>
          <a:xfrm>
            <a:off x="6098780" y="4577929"/>
            <a:ext cx="2948352" cy="1455783"/>
            <a:chOff x="5980702" y="4795640"/>
            <a:chExt cx="2948352" cy="1455783"/>
          </a:xfrm>
        </p:grpSpPr>
        <p:grpSp>
          <p:nvGrpSpPr>
            <p:cNvPr id="21" name="Group 20"/>
            <p:cNvGrpSpPr/>
            <p:nvPr/>
          </p:nvGrpSpPr>
          <p:grpSpPr>
            <a:xfrm>
              <a:off x="5980702" y="4795640"/>
              <a:ext cx="2948352" cy="1455783"/>
              <a:chOff x="5920975" y="4630350"/>
              <a:chExt cx="2948352" cy="1455783"/>
            </a:xfrm>
          </p:grpSpPr>
          <p:sp>
            <p:nvSpPr>
              <p:cNvPr id="22" name="Rectangle 21"/>
              <p:cNvSpPr/>
              <p:nvPr/>
            </p:nvSpPr>
            <p:spPr>
              <a:xfrm>
                <a:off x="6511528" y="4725135"/>
                <a:ext cx="2357799" cy="523220"/>
              </a:xfrm>
              <a:prstGeom prst="rect">
                <a:avLst/>
              </a:prstGeom>
            </p:spPr>
            <p:txBody>
              <a:bodyPr wrap="square">
                <a:spAutoFit/>
              </a:bodyPr>
              <a:lstStyle/>
              <a:p>
                <a:r>
                  <a:rPr lang="en-US" sz="2800" dirty="0" smtClean="0"/>
                  <a:t>  8.4% </a:t>
                </a:r>
                <a:r>
                  <a:rPr lang="en-US" sz="1400" dirty="0" smtClean="0"/>
                  <a:t>of decline</a:t>
                </a:r>
                <a:endParaRPr lang="en-US" sz="1000" dirty="0" smtClean="0"/>
              </a:p>
            </p:txBody>
          </p:sp>
          <p:sp>
            <p:nvSpPr>
              <p:cNvPr id="23" name="Rectangle 22"/>
              <p:cNvSpPr/>
              <p:nvPr/>
            </p:nvSpPr>
            <p:spPr>
              <a:xfrm>
                <a:off x="6031614" y="5229583"/>
                <a:ext cx="2808000" cy="523220"/>
              </a:xfrm>
              <a:prstGeom prst="rect">
                <a:avLst/>
              </a:prstGeom>
            </p:spPr>
            <p:txBody>
              <a:bodyPr wrap="square">
                <a:spAutoFit/>
              </a:bodyPr>
              <a:lstStyle/>
              <a:p>
                <a:r>
                  <a:rPr lang="en-US" sz="1400" b="1" i="1" dirty="0"/>
                  <a:t>in SMEs share in exports </a:t>
                </a:r>
                <a:r>
                  <a:rPr lang="en-US" sz="1400" i="1" dirty="0"/>
                  <a:t>during the assessment </a:t>
                </a:r>
                <a:r>
                  <a:rPr lang="en-US" sz="1400" i="1" dirty="0" smtClean="0"/>
                  <a:t>period</a:t>
                </a:r>
                <a:endParaRPr lang="en-US" sz="1400" i="1" dirty="0"/>
              </a:p>
            </p:txBody>
          </p:sp>
          <p:sp>
            <p:nvSpPr>
              <p:cNvPr id="24" name="Rectangle à coins arrondis 23"/>
              <p:cNvSpPr/>
              <p:nvPr/>
            </p:nvSpPr>
            <p:spPr>
              <a:xfrm>
                <a:off x="5920975" y="4630350"/>
                <a:ext cx="2918639" cy="1455783"/>
              </a:xfrm>
              <a:prstGeom prst="roundRect">
                <a:avLst/>
              </a:prstGeom>
              <a:noFill/>
              <a:ln>
                <a:solidFill>
                  <a:srgbClr val="ACCC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52"/>
              <p:cNvSpPr>
                <a:spLocks/>
              </p:cNvSpPr>
              <p:nvPr/>
            </p:nvSpPr>
            <p:spPr bwMode="auto">
              <a:xfrm>
                <a:off x="6206271" y="5117942"/>
                <a:ext cx="198071" cy="37471"/>
              </a:xfrm>
              <a:custGeom>
                <a:avLst/>
                <a:gdLst>
                  <a:gd name="T0" fmla="*/ 7 w 37"/>
                  <a:gd name="T1" fmla="*/ 0 h 7"/>
                  <a:gd name="T2" fmla="*/ 0 w 37"/>
                  <a:gd name="T3" fmla="*/ 7 h 7"/>
                  <a:gd name="T4" fmla="*/ 37 w 37"/>
                  <a:gd name="T5" fmla="*/ 7 h 7"/>
                  <a:gd name="T6" fmla="*/ 29 w 37"/>
                  <a:gd name="T7" fmla="*/ 0 h 7"/>
                  <a:gd name="T8" fmla="*/ 7 w 37"/>
                  <a:gd name="T9" fmla="*/ 0 h 7"/>
                </a:gdLst>
                <a:ahLst/>
                <a:cxnLst>
                  <a:cxn ang="0">
                    <a:pos x="T0" y="T1"/>
                  </a:cxn>
                  <a:cxn ang="0">
                    <a:pos x="T2" y="T3"/>
                  </a:cxn>
                  <a:cxn ang="0">
                    <a:pos x="T4" y="T5"/>
                  </a:cxn>
                  <a:cxn ang="0">
                    <a:pos x="T6" y="T7"/>
                  </a:cxn>
                  <a:cxn ang="0">
                    <a:pos x="T8" y="T9"/>
                  </a:cxn>
                </a:cxnLst>
                <a:rect l="0" t="0" r="r" b="b"/>
                <a:pathLst>
                  <a:path w="37" h="7">
                    <a:moveTo>
                      <a:pt x="7" y="0"/>
                    </a:moveTo>
                    <a:lnTo>
                      <a:pt x="0" y="7"/>
                    </a:lnTo>
                    <a:lnTo>
                      <a:pt x="37" y="7"/>
                    </a:lnTo>
                    <a:lnTo>
                      <a:pt x="29" y="0"/>
                    </a:lnTo>
                    <a:lnTo>
                      <a:pt x="7" y="0"/>
                    </a:lnTo>
                    <a:close/>
                  </a:path>
                </a:pathLst>
              </a:custGeom>
              <a:solidFill>
                <a:srgbClr val="ACCC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r-FR" sz="1350" dirty="0">
                  <a:latin typeface="Arial" panose="020B0604020202020204" pitchFamily="34" charset="0"/>
                </a:endParaRPr>
              </a:p>
            </p:txBody>
          </p:sp>
        </p:grpSp>
        <p:pic>
          <p:nvPicPr>
            <p:cNvPr id="1028" name="Picture 4" descr="export Icon 4923101"/>
            <p:cNvPicPr>
              <a:picLocks noChangeAspect="1" noChangeArrowheads="1"/>
            </p:cNvPicPr>
            <p:nvPr/>
          </p:nvPicPr>
          <p:blipFill>
            <a:blip r:embed="rId4">
              <a:duotone>
                <a:prstClr val="black"/>
                <a:srgbClr val="B5D2C2">
                  <a:tint val="45000"/>
                  <a:satMod val="400000"/>
                </a:srgbClr>
              </a:duotone>
              <a:extLst>
                <a:ext uri="{28A0092B-C50C-407E-A947-70E740481C1C}">
                  <a14:useLocalDpi xmlns:a14="http://schemas.microsoft.com/office/drawing/2010/main" val="0"/>
                </a:ext>
              </a:extLst>
            </a:blip>
            <a:srcRect/>
            <a:stretch>
              <a:fillRect/>
            </a:stretch>
          </p:blipFill>
          <p:spPr bwMode="auto">
            <a:xfrm>
              <a:off x="6173700" y="4823306"/>
              <a:ext cx="571567" cy="5715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116075" y="4577929"/>
            <a:ext cx="2918639" cy="1455783"/>
            <a:chOff x="3666914" y="4875558"/>
            <a:chExt cx="2918639" cy="1455783"/>
          </a:xfrm>
        </p:grpSpPr>
        <p:sp>
          <p:nvSpPr>
            <p:cNvPr id="29" name="Rectangle 28"/>
            <p:cNvSpPr/>
            <p:nvPr/>
          </p:nvSpPr>
          <p:spPr>
            <a:xfrm>
              <a:off x="4257467" y="4993177"/>
              <a:ext cx="2145557" cy="523220"/>
            </a:xfrm>
            <a:prstGeom prst="rect">
              <a:avLst/>
            </a:prstGeom>
          </p:spPr>
          <p:txBody>
            <a:bodyPr wrap="square">
              <a:spAutoFit/>
            </a:bodyPr>
            <a:lstStyle/>
            <a:p>
              <a:r>
                <a:rPr lang="en-US" sz="2800" dirty="0">
                  <a:solidFill>
                    <a:sysClr val="windowText" lastClr="000000"/>
                  </a:solidFill>
                </a:rPr>
                <a:t>82</a:t>
              </a:r>
              <a:r>
                <a:rPr lang="en-US" sz="2800" dirty="0" smtClean="0">
                  <a:solidFill>
                    <a:sysClr val="windowText" lastClr="000000"/>
                  </a:solidFill>
                </a:rPr>
                <a:t>% </a:t>
              </a:r>
              <a:r>
                <a:rPr lang="en-US" sz="1400" dirty="0">
                  <a:solidFill>
                    <a:sysClr val="windowText" lastClr="000000"/>
                  </a:solidFill>
                </a:rPr>
                <a:t>of enterprises </a:t>
              </a:r>
              <a:endParaRPr lang="en-US" sz="1400" dirty="0" smtClean="0">
                <a:solidFill>
                  <a:sysClr val="windowText" lastClr="000000"/>
                </a:solidFill>
              </a:endParaRPr>
            </a:p>
          </p:txBody>
        </p:sp>
        <p:sp>
          <p:nvSpPr>
            <p:cNvPr id="30" name="Freeform 109"/>
            <p:cNvSpPr>
              <a:spLocks noChangeAspect="1" noChangeArrowheads="1"/>
            </p:cNvSpPr>
            <p:nvPr/>
          </p:nvSpPr>
          <p:spPr bwMode="auto">
            <a:xfrm>
              <a:off x="3811348" y="5011287"/>
              <a:ext cx="425173" cy="396000"/>
            </a:xfrm>
            <a:custGeom>
              <a:avLst/>
              <a:gdLst>
                <a:gd name="T0" fmla="*/ 173767 w 602"/>
                <a:gd name="T1" fmla="*/ 114823 h 510"/>
                <a:gd name="T2" fmla="*/ 173767 w 602"/>
                <a:gd name="T3" fmla="*/ 28164 h 510"/>
                <a:gd name="T4" fmla="*/ 173767 w 602"/>
                <a:gd name="T5" fmla="*/ 114823 h 510"/>
                <a:gd name="T6" fmla="*/ 193998 w 602"/>
                <a:gd name="T7" fmla="*/ 79076 h 510"/>
                <a:gd name="T8" fmla="*/ 193998 w 602"/>
                <a:gd name="T9" fmla="*/ 63911 h 510"/>
                <a:gd name="T10" fmla="*/ 196527 w 602"/>
                <a:gd name="T11" fmla="*/ 58856 h 510"/>
                <a:gd name="T12" fmla="*/ 178825 w 602"/>
                <a:gd name="T13" fmla="*/ 50912 h 510"/>
                <a:gd name="T14" fmla="*/ 173767 w 602"/>
                <a:gd name="T15" fmla="*/ 56328 h 510"/>
                <a:gd name="T16" fmla="*/ 165819 w 602"/>
                <a:gd name="T17" fmla="*/ 50912 h 510"/>
                <a:gd name="T18" fmla="*/ 148118 w 602"/>
                <a:gd name="T19" fmla="*/ 58856 h 510"/>
                <a:gd name="T20" fmla="*/ 153175 w 602"/>
                <a:gd name="T21" fmla="*/ 63911 h 510"/>
                <a:gd name="T22" fmla="*/ 153175 w 602"/>
                <a:gd name="T23" fmla="*/ 79076 h 510"/>
                <a:gd name="T24" fmla="*/ 148118 w 602"/>
                <a:gd name="T25" fmla="*/ 84131 h 510"/>
                <a:gd name="T26" fmla="*/ 165819 w 602"/>
                <a:gd name="T27" fmla="*/ 91714 h 510"/>
                <a:gd name="T28" fmla="*/ 173767 w 602"/>
                <a:gd name="T29" fmla="*/ 86659 h 510"/>
                <a:gd name="T30" fmla="*/ 178825 w 602"/>
                <a:gd name="T31" fmla="*/ 91714 h 510"/>
                <a:gd name="T32" fmla="*/ 196527 w 602"/>
                <a:gd name="T33" fmla="*/ 84131 h 510"/>
                <a:gd name="T34" fmla="*/ 130416 w 602"/>
                <a:gd name="T35" fmla="*/ 35747 h 510"/>
                <a:gd name="T36" fmla="*/ 119939 w 602"/>
                <a:gd name="T37" fmla="*/ 15165 h 510"/>
                <a:gd name="T38" fmla="*/ 117410 w 602"/>
                <a:gd name="T39" fmla="*/ 10110 h 510"/>
                <a:gd name="T40" fmla="*/ 138002 w 602"/>
                <a:gd name="T41" fmla="*/ 5055 h 510"/>
                <a:gd name="T42" fmla="*/ 148118 w 602"/>
                <a:gd name="T43" fmla="*/ 22748 h 510"/>
                <a:gd name="T44" fmla="*/ 97180 w 602"/>
                <a:gd name="T45" fmla="*/ 15165 h 510"/>
                <a:gd name="T46" fmla="*/ 74059 w 602"/>
                <a:gd name="T47" fmla="*/ 58856 h 510"/>
                <a:gd name="T48" fmla="*/ 79116 w 602"/>
                <a:gd name="T49" fmla="*/ 5055 h 510"/>
                <a:gd name="T50" fmla="*/ 86703 w 602"/>
                <a:gd name="T51" fmla="*/ 0 h 510"/>
                <a:gd name="T52" fmla="*/ 97180 w 602"/>
                <a:gd name="T53" fmla="*/ 15165 h 510"/>
                <a:gd name="T54" fmla="*/ 81645 w 602"/>
                <a:gd name="T55" fmla="*/ 68966 h 510"/>
                <a:gd name="T56" fmla="*/ 117410 w 602"/>
                <a:gd name="T57" fmla="*/ 71494 h 510"/>
                <a:gd name="T58" fmla="*/ 138002 w 602"/>
                <a:gd name="T59" fmla="*/ 153097 h 510"/>
                <a:gd name="T60" fmla="*/ 158233 w 602"/>
                <a:gd name="T61" fmla="*/ 153097 h 510"/>
                <a:gd name="T62" fmla="*/ 173767 w 602"/>
                <a:gd name="T63" fmla="*/ 124933 h 510"/>
                <a:gd name="T64" fmla="*/ 176296 w 602"/>
                <a:gd name="T65" fmla="*/ 176206 h 510"/>
                <a:gd name="T66" fmla="*/ 165819 w 602"/>
                <a:gd name="T67" fmla="*/ 183789 h 510"/>
                <a:gd name="T68" fmla="*/ 163291 w 602"/>
                <a:gd name="T69" fmla="*/ 183789 h 510"/>
                <a:gd name="T70" fmla="*/ 50938 w 602"/>
                <a:gd name="T71" fmla="*/ 183789 h 510"/>
                <a:gd name="T72" fmla="*/ 50938 w 602"/>
                <a:gd name="T73" fmla="*/ 183789 h 510"/>
                <a:gd name="T74" fmla="*/ 40823 w 602"/>
                <a:gd name="T75" fmla="*/ 176206 h 510"/>
                <a:gd name="T76" fmla="*/ 18063 w 602"/>
                <a:gd name="T77" fmla="*/ 89186 h 510"/>
                <a:gd name="T78" fmla="*/ 0 w 602"/>
                <a:gd name="T79" fmla="*/ 79076 h 510"/>
                <a:gd name="T80" fmla="*/ 48409 w 602"/>
                <a:gd name="T81" fmla="*/ 68966 h 510"/>
                <a:gd name="T82" fmla="*/ 97180 w 602"/>
                <a:gd name="T83" fmla="*/ 153097 h 510"/>
                <a:gd name="T84" fmla="*/ 107295 w 602"/>
                <a:gd name="T85" fmla="*/ 163207 h 510"/>
                <a:gd name="T86" fmla="*/ 117410 w 602"/>
                <a:gd name="T87" fmla="*/ 99658 h 510"/>
                <a:gd name="T88" fmla="*/ 97180 w 602"/>
                <a:gd name="T89" fmla="*/ 99658 h 510"/>
                <a:gd name="T90" fmla="*/ 76588 w 602"/>
                <a:gd name="T91" fmla="*/ 99658 h 510"/>
                <a:gd name="T92" fmla="*/ 66472 w 602"/>
                <a:gd name="T93" fmla="*/ 89186 h 510"/>
                <a:gd name="T94" fmla="*/ 55996 w 602"/>
                <a:gd name="T95" fmla="*/ 153097 h 510"/>
                <a:gd name="T96" fmla="*/ 76588 w 602"/>
                <a:gd name="T97" fmla="*/ 153097 h 5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2" h="510">
                  <a:moveTo>
                    <a:pt x="481" y="318"/>
                  </a:moveTo>
                  <a:lnTo>
                    <a:pt x="481" y="318"/>
                  </a:lnTo>
                  <a:cubicBezTo>
                    <a:pt x="410" y="318"/>
                    <a:pt x="353" y="269"/>
                    <a:pt x="353" y="198"/>
                  </a:cubicBezTo>
                  <a:cubicBezTo>
                    <a:pt x="353" y="127"/>
                    <a:pt x="410" y="78"/>
                    <a:pt x="481" y="78"/>
                  </a:cubicBezTo>
                  <a:cubicBezTo>
                    <a:pt x="544" y="78"/>
                    <a:pt x="601" y="127"/>
                    <a:pt x="601" y="198"/>
                  </a:cubicBezTo>
                  <a:cubicBezTo>
                    <a:pt x="601" y="269"/>
                    <a:pt x="544" y="318"/>
                    <a:pt x="481" y="318"/>
                  </a:cubicBezTo>
                  <a:close/>
                  <a:moveTo>
                    <a:pt x="537" y="219"/>
                  </a:moveTo>
                  <a:lnTo>
                    <a:pt x="537" y="219"/>
                  </a:lnTo>
                  <a:cubicBezTo>
                    <a:pt x="516" y="198"/>
                    <a:pt x="516" y="198"/>
                    <a:pt x="516" y="198"/>
                  </a:cubicBezTo>
                  <a:cubicBezTo>
                    <a:pt x="537" y="177"/>
                    <a:pt x="537" y="177"/>
                    <a:pt x="537" y="177"/>
                  </a:cubicBezTo>
                  <a:cubicBezTo>
                    <a:pt x="544" y="177"/>
                    <a:pt x="544" y="170"/>
                    <a:pt x="544" y="163"/>
                  </a:cubicBezTo>
                  <a:cubicBezTo>
                    <a:pt x="544" y="141"/>
                    <a:pt x="530" y="134"/>
                    <a:pt x="516" y="134"/>
                  </a:cubicBezTo>
                  <a:cubicBezTo>
                    <a:pt x="509" y="134"/>
                    <a:pt x="502" y="134"/>
                    <a:pt x="495" y="141"/>
                  </a:cubicBezTo>
                  <a:cubicBezTo>
                    <a:pt x="481" y="156"/>
                    <a:pt x="481" y="156"/>
                    <a:pt x="481" y="156"/>
                  </a:cubicBezTo>
                  <a:cubicBezTo>
                    <a:pt x="459" y="141"/>
                    <a:pt x="459" y="141"/>
                    <a:pt x="459" y="141"/>
                  </a:cubicBezTo>
                  <a:cubicBezTo>
                    <a:pt x="452" y="134"/>
                    <a:pt x="445" y="134"/>
                    <a:pt x="438" y="134"/>
                  </a:cubicBezTo>
                  <a:cubicBezTo>
                    <a:pt x="424" y="134"/>
                    <a:pt x="410" y="141"/>
                    <a:pt x="410" y="163"/>
                  </a:cubicBezTo>
                  <a:cubicBezTo>
                    <a:pt x="410" y="170"/>
                    <a:pt x="417" y="177"/>
                    <a:pt x="424" y="177"/>
                  </a:cubicBezTo>
                  <a:cubicBezTo>
                    <a:pt x="438" y="198"/>
                    <a:pt x="438" y="198"/>
                    <a:pt x="438" y="198"/>
                  </a:cubicBezTo>
                  <a:cubicBezTo>
                    <a:pt x="424" y="219"/>
                    <a:pt x="424" y="219"/>
                    <a:pt x="424" y="219"/>
                  </a:cubicBezTo>
                  <a:cubicBezTo>
                    <a:pt x="417" y="219"/>
                    <a:pt x="410" y="226"/>
                    <a:pt x="410" y="233"/>
                  </a:cubicBezTo>
                  <a:cubicBezTo>
                    <a:pt x="410" y="254"/>
                    <a:pt x="424" y="261"/>
                    <a:pt x="438" y="261"/>
                  </a:cubicBezTo>
                  <a:cubicBezTo>
                    <a:pt x="445" y="261"/>
                    <a:pt x="452" y="261"/>
                    <a:pt x="459" y="254"/>
                  </a:cubicBezTo>
                  <a:cubicBezTo>
                    <a:pt x="481" y="240"/>
                    <a:pt x="481" y="240"/>
                    <a:pt x="481" y="240"/>
                  </a:cubicBezTo>
                  <a:cubicBezTo>
                    <a:pt x="495" y="254"/>
                    <a:pt x="495" y="254"/>
                    <a:pt x="495" y="254"/>
                  </a:cubicBezTo>
                  <a:cubicBezTo>
                    <a:pt x="502" y="261"/>
                    <a:pt x="509" y="261"/>
                    <a:pt x="516" y="261"/>
                  </a:cubicBezTo>
                  <a:cubicBezTo>
                    <a:pt x="530" y="261"/>
                    <a:pt x="544" y="254"/>
                    <a:pt x="544" y="233"/>
                  </a:cubicBezTo>
                  <a:cubicBezTo>
                    <a:pt x="544" y="226"/>
                    <a:pt x="544" y="219"/>
                    <a:pt x="537" y="219"/>
                  </a:cubicBezTo>
                  <a:close/>
                  <a:moveTo>
                    <a:pt x="361" y="99"/>
                  </a:moveTo>
                  <a:lnTo>
                    <a:pt x="361" y="99"/>
                  </a:lnTo>
                  <a:cubicBezTo>
                    <a:pt x="332" y="42"/>
                    <a:pt x="332" y="42"/>
                    <a:pt x="332" y="42"/>
                  </a:cubicBezTo>
                  <a:cubicBezTo>
                    <a:pt x="332" y="35"/>
                    <a:pt x="325" y="35"/>
                    <a:pt x="325" y="28"/>
                  </a:cubicBezTo>
                  <a:cubicBezTo>
                    <a:pt x="325" y="14"/>
                    <a:pt x="339" y="0"/>
                    <a:pt x="353" y="0"/>
                  </a:cubicBezTo>
                  <a:cubicBezTo>
                    <a:pt x="368" y="0"/>
                    <a:pt x="375" y="7"/>
                    <a:pt x="382" y="14"/>
                  </a:cubicBezTo>
                  <a:cubicBezTo>
                    <a:pt x="410" y="63"/>
                    <a:pt x="410" y="63"/>
                    <a:pt x="410" y="63"/>
                  </a:cubicBezTo>
                  <a:cubicBezTo>
                    <a:pt x="389" y="71"/>
                    <a:pt x="375" y="85"/>
                    <a:pt x="361" y="99"/>
                  </a:cubicBezTo>
                  <a:close/>
                  <a:moveTo>
                    <a:pt x="269" y="42"/>
                  </a:moveTo>
                  <a:lnTo>
                    <a:pt x="269" y="42"/>
                  </a:lnTo>
                  <a:cubicBezTo>
                    <a:pt x="205" y="163"/>
                    <a:pt x="205" y="163"/>
                    <a:pt x="205" y="163"/>
                  </a:cubicBezTo>
                  <a:cubicBezTo>
                    <a:pt x="141" y="163"/>
                    <a:pt x="141" y="163"/>
                    <a:pt x="141" y="163"/>
                  </a:cubicBezTo>
                  <a:cubicBezTo>
                    <a:pt x="219" y="14"/>
                    <a:pt x="219" y="14"/>
                    <a:pt x="219" y="14"/>
                  </a:cubicBezTo>
                  <a:cubicBezTo>
                    <a:pt x="219" y="7"/>
                    <a:pt x="233" y="0"/>
                    <a:pt x="240" y="0"/>
                  </a:cubicBezTo>
                  <a:cubicBezTo>
                    <a:pt x="262" y="0"/>
                    <a:pt x="269" y="14"/>
                    <a:pt x="269" y="28"/>
                  </a:cubicBezTo>
                  <a:cubicBezTo>
                    <a:pt x="269" y="35"/>
                    <a:pt x="269" y="35"/>
                    <a:pt x="269" y="42"/>
                  </a:cubicBezTo>
                  <a:close/>
                  <a:moveTo>
                    <a:pt x="226" y="191"/>
                  </a:moveTo>
                  <a:lnTo>
                    <a:pt x="226" y="191"/>
                  </a:lnTo>
                  <a:cubicBezTo>
                    <a:pt x="325" y="191"/>
                    <a:pt x="325" y="191"/>
                    <a:pt x="325" y="191"/>
                  </a:cubicBezTo>
                  <a:lnTo>
                    <a:pt x="325" y="198"/>
                  </a:lnTo>
                  <a:cubicBezTo>
                    <a:pt x="325" y="247"/>
                    <a:pt x="346" y="290"/>
                    <a:pt x="382" y="318"/>
                  </a:cubicBezTo>
                  <a:cubicBezTo>
                    <a:pt x="382" y="424"/>
                    <a:pt x="382" y="424"/>
                    <a:pt x="382" y="424"/>
                  </a:cubicBezTo>
                  <a:cubicBezTo>
                    <a:pt x="382" y="438"/>
                    <a:pt x="396" y="452"/>
                    <a:pt x="410" y="452"/>
                  </a:cubicBezTo>
                  <a:cubicBezTo>
                    <a:pt x="431" y="452"/>
                    <a:pt x="438" y="438"/>
                    <a:pt x="438" y="424"/>
                  </a:cubicBezTo>
                  <a:cubicBezTo>
                    <a:pt x="438" y="346"/>
                    <a:pt x="438" y="346"/>
                    <a:pt x="438" y="346"/>
                  </a:cubicBezTo>
                  <a:cubicBezTo>
                    <a:pt x="452" y="346"/>
                    <a:pt x="466" y="346"/>
                    <a:pt x="481" y="346"/>
                  </a:cubicBezTo>
                  <a:cubicBezTo>
                    <a:pt x="495" y="346"/>
                    <a:pt x="509" y="346"/>
                    <a:pt x="523" y="339"/>
                  </a:cubicBezTo>
                  <a:cubicBezTo>
                    <a:pt x="488" y="488"/>
                    <a:pt x="488" y="488"/>
                    <a:pt x="488" y="488"/>
                  </a:cubicBezTo>
                  <a:cubicBezTo>
                    <a:pt x="481" y="502"/>
                    <a:pt x="474" y="509"/>
                    <a:pt x="459" y="509"/>
                  </a:cubicBezTo>
                  <a:cubicBezTo>
                    <a:pt x="452" y="509"/>
                    <a:pt x="452" y="509"/>
                    <a:pt x="452" y="509"/>
                  </a:cubicBezTo>
                  <a:cubicBezTo>
                    <a:pt x="445" y="509"/>
                    <a:pt x="445" y="509"/>
                    <a:pt x="445" y="509"/>
                  </a:cubicBezTo>
                  <a:cubicBezTo>
                    <a:pt x="141" y="509"/>
                    <a:pt x="141" y="509"/>
                    <a:pt x="141" y="509"/>
                  </a:cubicBezTo>
                  <a:cubicBezTo>
                    <a:pt x="127" y="509"/>
                    <a:pt x="113" y="502"/>
                    <a:pt x="113" y="488"/>
                  </a:cubicBezTo>
                  <a:cubicBezTo>
                    <a:pt x="50" y="247"/>
                    <a:pt x="50" y="247"/>
                    <a:pt x="50" y="247"/>
                  </a:cubicBezTo>
                  <a:cubicBezTo>
                    <a:pt x="28" y="247"/>
                    <a:pt x="28" y="247"/>
                    <a:pt x="28" y="247"/>
                  </a:cubicBezTo>
                  <a:cubicBezTo>
                    <a:pt x="7" y="247"/>
                    <a:pt x="0" y="233"/>
                    <a:pt x="0" y="219"/>
                  </a:cubicBezTo>
                  <a:cubicBezTo>
                    <a:pt x="0" y="198"/>
                    <a:pt x="7" y="191"/>
                    <a:pt x="28" y="191"/>
                  </a:cubicBezTo>
                  <a:cubicBezTo>
                    <a:pt x="134" y="191"/>
                    <a:pt x="134" y="191"/>
                    <a:pt x="134" y="191"/>
                  </a:cubicBezTo>
                  <a:cubicBezTo>
                    <a:pt x="226" y="191"/>
                    <a:pt x="226" y="191"/>
                    <a:pt x="226" y="191"/>
                  </a:cubicBezTo>
                  <a:close/>
                  <a:moveTo>
                    <a:pt x="269" y="424"/>
                  </a:moveTo>
                  <a:lnTo>
                    <a:pt x="269" y="424"/>
                  </a:lnTo>
                  <a:cubicBezTo>
                    <a:pt x="269" y="438"/>
                    <a:pt x="283" y="452"/>
                    <a:pt x="297" y="452"/>
                  </a:cubicBezTo>
                  <a:cubicBezTo>
                    <a:pt x="318" y="452"/>
                    <a:pt x="325" y="438"/>
                    <a:pt x="325" y="424"/>
                  </a:cubicBezTo>
                  <a:cubicBezTo>
                    <a:pt x="325" y="276"/>
                    <a:pt x="325" y="276"/>
                    <a:pt x="325" y="276"/>
                  </a:cubicBezTo>
                  <a:cubicBezTo>
                    <a:pt x="325" y="254"/>
                    <a:pt x="318" y="247"/>
                    <a:pt x="297" y="247"/>
                  </a:cubicBezTo>
                  <a:cubicBezTo>
                    <a:pt x="283" y="247"/>
                    <a:pt x="269" y="254"/>
                    <a:pt x="269" y="276"/>
                  </a:cubicBezTo>
                  <a:lnTo>
                    <a:pt x="269" y="424"/>
                  </a:lnTo>
                  <a:close/>
                  <a:moveTo>
                    <a:pt x="212" y="276"/>
                  </a:moveTo>
                  <a:lnTo>
                    <a:pt x="212" y="276"/>
                  </a:lnTo>
                  <a:cubicBezTo>
                    <a:pt x="212" y="254"/>
                    <a:pt x="205" y="247"/>
                    <a:pt x="184" y="247"/>
                  </a:cubicBezTo>
                  <a:cubicBezTo>
                    <a:pt x="170" y="247"/>
                    <a:pt x="155" y="254"/>
                    <a:pt x="155" y="276"/>
                  </a:cubicBezTo>
                  <a:cubicBezTo>
                    <a:pt x="155" y="424"/>
                    <a:pt x="155" y="424"/>
                    <a:pt x="155" y="424"/>
                  </a:cubicBezTo>
                  <a:cubicBezTo>
                    <a:pt x="155" y="438"/>
                    <a:pt x="170" y="452"/>
                    <a:pt x="184" y="452"/>
                  </a:cubicBezTo>
                  <a:cubicBezTo>
                    <a:pt x="205" y="452"/>
                    <a:pt x="212" y="438"/>
                    <a:pt x="212" y="424"/>
                  </a:cubicBezTo>
                  <a:lnTo>
                    <a:pt x="212" y="276"/>
                  </a:lnTo>
                  <a:close/>
                </a:path>
              </a:pathLst>
            </a:custGeom>
            <a:solidFill>
              <a:schemeClr val="tx1"/>
            </a:solidFill>
            <a:ln>
              <a:noFill/>
            </a:ln>
            <a:effectLst/>
            <a:extLst/>
          </p:spPr>
          <p:txBody>
            <a:bodyPr wrap="none" anchor="ctr"/>
            <a:lstStyle/>
            <a:p>
              <a:pPr eaLnBrk="1" hangingPunct="1">
                <a:defRPr/>
              </a:pPr>
              <a:endParaRPr lang="id-ID" sz="1350">
                <a:solidFill>
                  <a:sysClr val="windowText" lastClr="000000"/>
                </a:solidFill>
              </a:endParaRPr>
            </a:p>
          </p:txBody>
        </p:sp>
        <p:sp>
          <p:nvSpPr>
            <p:cNvPr id="31" name="Rectangle 30"/>
            <p:cNvSpPr/>
            <p:nvPr/>
          </p:nvSpPr>
          <p:spPr>
            <a:xfrm>
              <a:off x="3777553" y="5523532"/>
              <a:ext cx="2808000" cy="523220"/>
            </a:xfrm>
            <a:prstGeom prst="rect">
              <a:avLst/>
            </a:prstGeom>
          </p:spPr>
          <p:txBody>
            <a:bodyPr>
              <a:spAutoFit/>
            </a:bodyPr>
            <a:lstStyle/>
            <a:p>
              <a:r>
                <a:rPr lang="en-US" sz="1400" i="1" dirty="0" smtClean="0"/>
                <a:t>reported </a:t>
              </a:r>
              <a:r>
                <a:rPr lang="en-US" sz="1400" b="1" i="1" dirty="0"/>
                <a:t>losses in revenue </a:t>
              </a:r>
              <a:r>
                <a:rPr lang="en-US" sz="1400" i="1" dirty="0"/>
                <a:t>compared to pre-COVID levels</a:t>
              </a:r>
            </a:p>
          </p:txBody>
        </p:sp>
        <p:sp>
          <p:nvSpPr>
            <p:cNvPr id="34" name="Rectangle à coins arrondis 24"/>
            <p:cNvSpPr/>
            <p:nvPr/>
          </p:nvSpPr>
          <p:spPr>
            <a:xfrm>
              <a:off x="3666914" y="4875558"/>
              <a:ext cx="2918639" cy="1455783"/>
            </a:xfrm>
            <a:prstGeom prst="roundRect">
              <a:avLst/>
            </a:prstGeom>
            <a:noFill/>
            <a:ln>
              <a:solidFill>
                <a:srgbClr val="ACCCB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Rectangle 35"/>
          <p:cNvSpPr/>
          <p:nvPr/>
        </p:nvSpPr>
        <p:spPr>
          <a:xfrm>
            <a:off x="-19256" y="6384462"/>
            <a:ext cx="8814914" cy="784830"/>
          </a:xfrm>
          <a:prstGeom prst="rect">
            <a:avLst/>
          </a:prstGeom>
        </p:spPr>
        <p:txBody>
          <a:bodyPr wrap="square">
            <a:spAutoFit/>
          </a:bodyPr>
          <a:lstStyle/>
          <a:p>
            <a:r>
              <a:rPr lang="en-US" sz="900" dirty="0" smtClean="0"/>
              <a:t>Sources: </a:t>
            </a:r>
            <a:r>
              <a:rPr lang="en-US" sz="900" dirty="0"/>
              <a:t>Statistical offices, ministries and SME agencies of the six Western Balkan economies and </a:t>
            </a:r>
            <a:r>
              <a:rPr lang="en-US" sz="900" dirty="0" err="1"/>
              <a:t>Türkiye</a:t>
            </a:r>
            <a:r>
              <a:rPr lang="en-US" sz="900" dirty="0"/>
              <a:t>, </a:t>
            </a:r>
            <a:r>
              <a:rPr lang="en-US" sz="900" dirty="0" smtClean="0"/>
              <a:t>SME Policy Index 2022, Unpublished OECD Western Balkans enterprise survey (2020)</a:t>
            </a:r>
          </a:p>
          <a:p>
            <a:r>
              <a:rPr lang="en-GB" sz="900" i="1" dirty="0"/>
              <a:t>*This designation is without prejudice to positions on status, and is in line with UNSCR 1244/1999 and the ICJ Opinion on the Kosovo declaration of independence.</a:t>
            </a:r>
          </a:p>
          <a:p>
            <a:r>
              <a:rPr lang="en-US" sz="900" dirty="0" smtClean="0"/>
              <a:t>  </a:t>
            </a:r>
            <a:endParaRPr lang="en-US" sz="900" dirty="0"/>
          </a:p>
          <a:p>
            <a:endParaRPr lang="en-GB" sz="900" dirty="0"/>
          </a:p>
        </p:txBody>
      </p:sp>
      <p:graphicFrame>
        <p:nvGraphicFramePr>
          <p:cNvPr id="39" name="Chart 38"/>
          <p:cNvGraphicFramePr>
            <a:graphicFrameLocks/>
          </p:cNvGraphicFramePr>
          <p:nvPr>
            <p:extLst>
              <p:ext uri="{D42A27DB-BD31-4B8C-83A1-F6EECF244321}">
                <p14:modId xmlns:p14="http://schemas.microsoft.com/office/powerpoint/2010/main" val="2107027118"/>
              </p:ext>
            </p:extLst>
          </p:nvPr>
        </p:nvGraphicFramePr>
        <p:xfrm>
          <a:off x="517836" y="1525173"/>
          <a:ext cx="7348686" cy="2768057"/>
        </p:xfrm>
        <a:graphic>
          <a:graphicData uri="http://schemas.openxmlformats.org/drawingml/2006/chart">
            <c:chart xmlns:c="http://schemas.openxmlformats.org/drawingml/2006/chart" xmlns:r="http://schemas.openxmlformats.org/officeDocument/2006/relationships" r:id="rId5"/>
          </a:graphicData>
        </a:graphic>
      </p:graphicFrame>
      <p:sp>
        <p:nvSpPr>
          <p:cNvPr id="40" name="Rectangle 39"/>
          <p:cNvSpPr/>
          <p:nvPr/>
        </p:nvSpPr>
        <p:spPr>
          <a:xfrm>
            <a:off x="257227" y="779281"/>
            <a:ext cx="5556561" cy="892552"/>
          </a:xfrm>
          <a:prstGeom prst="rect">
            <a:avLst/>
          </a:prstGeom>
        </p:spPr>
        <p:txBody>
          <a:bodyPr wrap="square">
            <a:spAutoFit/>
          </a:bodyPr>
          <a:lstStyle/>
          <a:p>
            <a:pPr algn="just">
              <a:spcAft>
                <a:spcPts val="600"/>
              </a:spcAft>
              <a:buClr>
                <a:srgbClr val="009983"/>
              </a:buClr>
              <a:defRPr/>
            </a:pPr>
            <a:endParaRPr lang="en-US" sz="1400" b="1" dirty="0">
              <a:solidFill>
                <a:prstClr val="black"/>
              </a:solidFill>
              <a:latin typeface="Gadugi" panose="020B0502040204020203" pitchFamily="34" charset="0"/>
            </a:endParaRPr>
          </a:p>
          <a:p>
            <a:pPr marL="285750" indent="-285750" algn="just">
              <a:spcAft>
                <a:spcPts val="600"/>
              </a:spcAft>
              <a:buClr>
                <a:srgbClr val="009983"/>
              </a:buClr>
              <a:buFont typeface="Arial" panose="020B0604020202020204" pitchFamily="34" charset="0"/>
              <a:buChar char="•"/>
              <a:defRPr/>
            </a:pPr>
            <a:r>
              <a:rPr lang="en-US" sz="1400" b="1" dirty="0">
                <a:solidFill>
                  <a:prstClr val="black"/>
                </a:solidFill>
                <a:latin typeface="Gadugi" panose="020B0502040204020203" pitchFamily="34" charset="0"/>
              </a:rPr>
              <a:t>GDP growth rates declined sharply in </a:t>
            </a:r>
            <a:r>
              <a:rPr lang="en-US" sz="1400" b="1" dirty="0" smtClean="0">
                <a:solidFill>
                  <a:prstClr val="black"/>
                </a:solidFill>
                <a:latin typeface="Gadugi" panose="020B0502040204020203" pitchFamily="34" charset="0"/>
              </a:rPr>
              <a:t>2020: </a:t>
            </a:r>
            <a:endParaRPr lang="en-US" sz="1400" b="1" dirty="0">
              <a:solidFill>
                <a:prstClr val="black"/>
              </a:solidFill>
              <a:latin typeface="Gadugi" panose="020B0502040204020203" pitchFamily="34" charset="0"/>
            </a:endParaRPr>
          </a:p>
          <a:p>
            <a:pPr marL="285750" indent="-285750" algn="just">
              <a:spcAft>
                <a:spcPts val="600"/>
              </a:spcAft>
              <a:buClr>
                <a:srgbClr val="009983"/>
              </a:buClr>
              <a:buFont typeface="Arial" panose="020B0604020202020204" pitchFamily="34" charset="0"/>
              <a:buChar char="•"/>
              <a:defRPr/>
            </a:pPr>
            <a:endParaRPr lang="en-US" sz="1400" dirty="0">
              <a:solidFill>
                <a:prstClr val="black"/>
              </a:solidFill>
              <a:latin typeface="Gadugi" panose="020B0502040204020203" pitchFamily="34" charset="0"/>
            </a:endParaRPr>
          </a:p>
        </p:txBody>
      </p:sp>
    </p:spTree>
    <p:extLst>
      <p:ext uri="{BB962C8B-B14F-4D97-AF65-F5344CB8AC3E}">
        <p14:creationId xmlns:p14="http://schemas.microsoft.com/office/powerpoint/2010/main" val="529207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280400" y="6404607"/>
            <a:ext cx="406399" cy="365125"/>
          </a:xfrm>
          <a:prstGeom prst="rect">
            <a:avLst/>
          </a:prstGeom>
        </p:spPr>
        <p:txBody>
          <a:bodyPr vert="horz" lIns="91440" tIns="45720" rIns="91440" bIns="45720" rtlCol="0" anchor="ctr"/>
          <a:lstStyle>
            <a:lvl1pPr algn="r">
              <a:defRPr sz="1400">
                <a:solidFill>
                  <a:schemeClr val="tx1">
                    <a:tint val="75000"/>
                  </a:schemeClr>
                </a:solidFill>
                <a:latin typeface="Gadugi" panose="020B0502040204020203" pitchFamily="34" charset="0"/>
                <a:cs typeface="Arial"/>
              </a:defRPr>
            </a:lvl1pPr>
          </a:lstStyle>
          <a:p>
            <a:fld id="{9D16839B-FD55-0444-9048-B76148E24AB3}" type="slidenum">
              <a:rPr lang="en-US" smtClean="0"/>
              <a:pPr/>
              <a:t>8</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27" y="201777"/>
            <a:ext cx="260609" cy="540000"/>
          </a:xfrm>
          <a:prstGeom prst="rect">
            <a:avLst/>
          </a:prstGeom>
        </p:spPr>
      </p:pic>
      <p:sp>
        <p:nvSpPr>
          <p:cNvPr id="9" name="Title 1"/>
          <p:cNvSpPr>
            <a:spLocks noGrp="1"/>
          </p:cNvSpPr>
          <p:nvPr/>
        </p:nvSpPr>
        <p:spPr>
          <a:xfrm>
            <a:off x="686619" y="253020"/>
            <a:ext cx="8208000"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pPr>
              <a:defRPr/>
            </a:pPr>
            <a:r>
              <a:rPr lang="en-US" sz="1800" dirty="0">
                <a:solidFill>
                  <a:srgbClr val="009983"/>
                </a:solidFill>
                <a:latin typeface="Gadugi"/>
                <a:cs typeface="Gadugi"/>
              </a:rPr>
              <a:t>Despite the strong impact</a:t>
            </a:r>
            <a:r>
              <a:rPr lang="en-US" sz="1800" dirty="0" smtClean="0">
                <a:solidFill>
                  <a:srgbClr val="009983"/>
                </a:solidFill>
                <a:latin typeface="Gadugi"/>
                <a:cs typeface="Gadugi"/>
              </a:rPr>
              <a:t>, the </a:t>
            </a:r>
            <a:r>
              <a:rPr lang="en-US" sz="1800" dirty="0">
                <a:solidFill>
                  <a:srgbClr val="009983"/>
                </a:solidFill>
                <a:latin typeface="Gadugi"/>
                <a:cs typeface="Gadugi"/>
              </a:rPr>
              <a:t>SME sector rebounded fast supported </a:t>
            </a:r>
            <a:r>
              <a:rPr lang="en-US" sz="1800">
                <a:solidFill>
                  <a:srgbClr val="009983"/>
                </a:solidFill>
                <a:latin typeface="Gadugi"/>
                <a:cs typeface="Gadugi"/>
              </a:rPr>
              <a:t>by </a:t>
            </a:r>
            <a:r>
              <a:rPr lang="en-US" sz="1800" smtClean="0">
                <a:solidFill>
                  <a:srgbClr val="009983"/>
                </a:solidFill>
                <a:latin typeface="Gadugi"/>
                <a:cs typeface="Gadugi"/>
              </a:rPr>
              <a:t>targeted </a:t>
            </a:r>
            <a:r>
              <a:rPr lang="en-US" sz="1800" dirty="0">
                <a:solidFill>
                  <a:srgbClr val="009983"/>
                </a:solidFill>
                <a:latin typeface="Gadugi"/>
                <a:cs typeface="Gadugi"/>
              </a:rPr>
              <a:t>government </a:t>
            </a:r>
            <a:r>
              <a:rPr lang="en-US" sz="1800" dirty="0" smtClean="0">
                <a:solidFill>
                  <a:srgbClr val="009983"/>
                </a:solidFill>
                <a:latin typeface="Gadugi"/>
                <a:cs typeface="Gadugi"/>
              </a:rPr>
              <a:t>measures </a:t>
            </a:r>
            <a:endParaRPr lang="en-GB" sz="1800" dirty="0">
              <a:solidFill>
                <a:srgbClr val="009983"/>
              </a:solidFill>
              <a:latin typeface="Gadugi"/>
              <a:cs typeface="Gadugi"/>
            </a:endParaRPr>
          </a:p>
        </p:txBody>
      </p:sp>
      <p:sp>
        <p:nvSpPr>
          <p:cNvPr id="3" name="Rectangle 2"/>
          <p:cNvSpPr/>
          <p:nvPr/>
        </p:nvSpPr>
        <p:spPr>
          <a:xfrm>
            <a:off x="6209914" y="767286"/>
            <a:ext cx="2156320" cy="28987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Rectangle 37"/>
          <p:cNvSpPr/>
          <p:nvPr/>
        </p:nvSpPr>
        <p:spPr>
          <a:xfrm>
            <a:off x="1521092" y="4034036"/>
            <a:ext cx="8723558" cy="369332"/>
          </a:xfrm>
          <a:prstGeom prst="rect">
            <a:avLst/>
          </a:prstGeom>
        </p:spPr>
        <p:txBody>
          <a:bodyPr wrap="square">
            <a:spAutoFit/>
          </a:bodyPr>
          <a:lstStyle/>
          <a:p>
            <a:r>
              <a:rPr lang="en-US" sz="900" dirty="0"/>
              <a:t> Source:</a:t>
            </a:r>
            <a:r>
              <a:rPr lang="tr-TR" sz="900" dirty="0"/>
              <a:t> </a:t>
            </a:r>
            <a:r>
              <a:rPr lang="en-GB" sz="900" dirty="0"/>
              <a:t>Statistical Offices of the six Western Balkan </a:t>
            </a:r>
            <a:r>
              <a:rPr lang="en-GB" sz="900" dirty="0" smtClean="0"/>
              <a:t>economies and </a:t>
            </a:r>
            <a:r>
              <a:rPr lang="en-US" sz="900" dirty="0" err="1" smtClean="0"/>
              <a:t>Türkiye</a:t>
            </a:r>
            <a:r>
              <a:rPr lang="en-US" sz="900" dirty="0" smtClean="0"/>
              <a:t>, </a:t>
            </a:r>
            <a:r>
              <a:rPr lang="tr-TR" sz="900" dirty="0" smtClean="0"/>
              <a:t> </a:t>
            </a:r>
            <a:r>
              <a:rPr lang="en-GB" sz="900" dirty="0"/>
              <a:t>European Commission</a:t>
            </a:r>
            <a:r>
              <a:rPr lang="en-GB" sz="900" dirty="0" smtClean="0"/>
              <a:t>, </a:t>
            </a:r>
            <a:r>
              <a:rPr lang="en-GB" sz="900" dirty="0"/>
              <a:t>Annual Reports on European SMEs</a:t>
            </a:r>
          </a:p>
          <a:p>
            <a:endParaRPr lang="en-GB" sz="900" dirty="0"/>
          </a:p>
        </p:txBody>
      </p:sp>
      <p:sp>
        <p:nvSpPr>
          <p:cNvPr id="4" name="Rectangle 3"/>
          <p:cNvSpPr/>
          <p:nvPr/>
        </p:nvSpPr>
        <p:spPr>
          <a:xfrm>
            <a:off x="200499" y="1122776"/>
            <a:ext cx="8694120" cy="1015663"/>
          </a:xfrm>
          <a:prstGeom prst="rect">
            <a:avLst/>
          </a:prstGeom>
        </p:spPr>
        <p:txBody>
          <a:bodyPr wrap="square">
            <a:spAutoFit/>
          </a:bodyPr>
          <a:lstStyle/>
          <a:p>
            <a:pPr marL="285750" indent="-285750" algn="just">
              <a:buClr>
                <a:srgbClr val="009983"/>
              </a:buClr>
              <a:buFont typeface="Arial" panose="020B0604020202020204" pitchFamily="34" charset="0"/>
              <a:buChar char="•"/>
            </a:pPr>
            <a:r>
              <a:rPr lang="en-US" sz="1500" dirty="0" smtClean="0">
                <a:latin typeface="Gadugi" panose="020B0502040204020203" pitchFamily="34" charset="0"/>
                <a:ea typeface="Gadugi" panose="020B0502040204020203" pitchFamily="34" charset="0"/>
              </a:rPr>
              <a:t>Trend </a:t>
            </a:r>
            <a:r>
              <a:rPr lang="en-US" sz="1500" dirty="0">
                <a:latin typeface="Gadugi" panose="020B0502040204020203" pitchFamily="34" charset="0"/>
                <a:ea typeface="Gadugi" panose="020B0502040204020203" pitchFamily="34" charset="0"/>
              </a:rPr>
              <a:t>in increase of </a:t>
            </a:r>
            <a:r>
              <a:rPr lang="en-US" sz="1500" b="1" dirty="0">
                <a:latin typeface="Gadugi" panose="020B0502040204020203" pitchFamily="34" charset="0"/>
                <a:ea typeface="Gadugi" panose="020B0502040204020203" pitchFamily="34" charset="0"/>
              </a:rPr>
              <a:t>the number of SMEs per 1000 inhabitants that rose by 13.1% </a:t>
            </a:r>
            <a:r>
              <a:rPr lang="en-US" sz="1500" dirty="0">
                <a:latin typeface="Gadugi" panose="020B0502040204020203" pitchFamily="34" charset="0"/>
                <a:ea typeface="Gadugi" panose="020B0502040204020203" pitchFamily="34" charset="0"/>
              </a:rPr>
              <a:t>over the last couple of years wasn’t interrupted, </a:t>
            </a:r>
            <a:r>
              <a:rPr lang="en-US" sz="1500" dirty="0">
                <a:solidFill>
                  <a:prstClr val="black"/>
                </a:solidFill>
                <a:latin typeface="Gadugi" panose="020B0502040204020203" pitchFamily="34" charset="0"/>
              </a:rPr>
              <a:t>indicating a </a:t>
            </a:r>
            <a:r>
              <a:rPr lang="en-US" sz="1500" b="1" dirty="0">
                <a:solidFill>
                  <a:prstClr val="black"/>
                </a:solidFill>
                <a:latin typeface="Gadugi" panose="020B0502040204020203" pitchFamily="34" charset="0"/>
              </a:rPr>
              <a:t>possible improvement in the business environment: </a:t>
            </a:r>
            <a:r>
              <a:rPr lang="en-US" sz="1500" dirty="0">
                <a:latin typeface="Gadugi" panose="020B0502040204020203" pitchFamily="34" charset="0"/>
                <a:ea typeface="Gadugi" panose="020B0502040204020203" pitchFamily="34" charset="0"/>
              </a:rPr>
              <a:t> </a:t>
            </a:r>
          </a:p>
          <a:p>
            <a:pPr marL="285750" indent="-285750" algn="just">
              <a:buClr>
                <a:srgbClr val="009983"/>
              </a:buClr>
              <a:buFont typeface="Arial" panose="020B0604020202020204" pitchFamily="34" charset="0"/>
              <a:buChar char="•"/>
            </a:pPr>
            <a:endParaRPr lang="en-US" sz="1500" dirty="0">
              <a:latin typeface="Gadugi" panose="020B0502040204020203" pitchFamily="34" charset="0"/>
              <a:ea typeface="Gadugi" panose="020B0502040204020203" pitchFamily="34" charset="0"/>
            </a:endParaRPr>
          </a:p>
        </p:txBody>
      </p:sp>
      <p:grpSp>
        <p:nvGrpSpPr>
          <p:cNvPr id="12" name="Group 11"/>
          <p:cNvGrpSpPr/>
          <p:nvPr/>
        </p:nvGrpSpPr>
        <p:grpSpPr>
          <a:xfrm>
            <a:off x="1521092" y="1902567"/>
            <a:ext cx="6052933" cy="2172119"/>
            <a:chOff x="1711506" y="3936767"/>
            <a:chExt cx="6370859" cy="2373266"/>
          </a:xfrm>
        </p:grpSpPr>
        <p:graphicFrame>
          <p:nvGraphicFramePr>
            <p:cNvPr id="15" name="Chart 14"/>
            <p:cNvGraphicFramePr>
              <a:graphicFrameLocks/>
            </p:cNvGraphicFramePr>
            <p:nvPr>
              <p:extLst>
                <p:ext uri="{D42A27DB-BD31-4B8C-83A1-F6EECF244321}">
                  <p14:modId xmlns:p14="http://schemas.microsoft.com/office/powerpoint/2010/main" val="1971892079"/>
                </p:ext>
              </p:extLst>
            </p:nvPr>
          </p:nvGraphicFramePr>
          <p:xfrm>
            <a:off x="1711506" y="3936767"/>
            <a:ext cx="6370859" cy="2373266"/>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
            <p:cNvSpPr txBox="1"/>
            <p:nvPr/>
          </p:nvSpPr>
          <p:spPr>
            <a:xfrm>
              <a:off x="7268195" y="4073948"/>
              <a:ext cx="673126" cy="282104"/>
            </a:xfrm>
            <a:prstGeom prst="rect">
              <a:avLst/>
            </a:prstGeom>
          </p:spPr>
          <p:txBody>
            <a:bodyPr wrap="square"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dirty="0">
                  <a:solidFill>
                    <a:srgbClr val="70AD47"/>
                  </a:solidFill>
                </a:rPr>
                <a:t>+</a:t>
              </a:r>
              <a:r>
                <a:rPr lang="en-GB" sz="1100" b="1" dirty="0" smtClean="0">
                  <a:solidFill>
                    <a:srgbClr val="70AD47"/>
                  </a:solidFill>
                </a:rPr>
                <a:t>1.75%</a:t>
              </a:r>
              <a:endParaRPr lang="en-GB" sz="1100" b="1" dirty="0">
                <a:solidFill>
                  <a:srgbClr val="70AD47"/>
                </a:solidFill>
              </a:endParaRPr>
            </a:p>
          </p:txBody>
        </p:sp>
      </p:grpSp>
      <p:sp>
        <p:nvSpPr>
          <p:cNvPr id="18" name="Rectangle 17"/>
          <p:cNvSpPr/>
          <p:nvPr/>
        </p:nvSpPr>
        <p:spPr>
          <a:xfrm>
            <a:off x="257227" y="4602803"/>
            <a:ext cx="8259452" cy="553998"/>
          </a:xfrm>
          <a:prstGeom prst="rect">
            <a:avLst/>
          </a:prstGeom>
        </p:spPr>
        <p:txBody>
          <a:bodyPr wrap="square">
            <a:spAutoFit/>
          </a:bodyPr>
          <a:lstStyle/>
          <a:p>
            <a:pPr marL="285750" indent="-285750" algn="just">
              <a:buClr>
                <a:srgbClr val="009983"/>
              </a:buClr>
              <a:buFont typeface="Arial" panose="020B0604020202020204" pitchFamily="34" charset="0"/>
              <a:buChar char="•"/>
            </a:pPr>
            <a:r>
              <a:rPr lang="en-US" sz="1500" b="1" dirty="0" smtClean="0">
                <a:latin typeface="Gadugi" panose="020B0502040204020203" pitchFamily="34" charset="0"/>
                <a:ea typeface="Gadugi" panose="020B0502040204020203" pitchFamily="34" charset="0"/>
              </a:rPr>
              <a:t>Government </a:t>
            </a:r>
            <a:r>
              <a:rPr lang="en-GB" sz="1500" b="1" dirty="0" smtClean="0">
                <a:latin typeface="Gadugi" panose="020B0502040204020203" pitchFamily="34" charset="0"/>
                <a:ea typeface="Gadugi" panose="020B0502040204020203" pitchFamily="34" charset="0"/>
              </a:rPr>
              <a:t>measures </a:t>
            </a:r>
            <a:r>
              <a:rPr lang="en-GB" sz="1500" dirty="0">
                <a:latin typeface="Gadugi" panose="020B0502040204020203" pitchFamily="34" charset="0"/>
                <a:ea typeface="Gadugi" panose="020B0502040204020203" pitchFamily="34" charset="0"/>
              </a:rPr>
              <a:t>across the region </a:t>
            </a:r>
            <a:r>
              <a:rPr lang="en-GB" sz="1500" dirty="0" smtClean="0">
                <a:latin typeface="Gadugi" panose="020B0502040204020203" pitchFamily="34" charset="0"/>
                <a:ea typeface="Gadugi" panose="020B0502040204020203" pitchFamily="34" charset="0"/>
              </a:rPr>
              <a:t>have </a:t>
            </a:r>
            <a:r>
              <a:rPr lang="en-GB" sz="1500" dirty="0">
                <a:latin typeface="Gadugi" panose="020B0502040204020203" pitchFamily="34" charset="0"/>
                <a:ea typeface="Gadugi" panose="020B0502040204020203" pitchFamily="34" charset="0"/>
              </a:rPr>
              <a:t>prevented a massive wave of business </a:t>
            </a:r>
            <a:r>
              <a:rPr lang="en-GB" sz="1500" dirty="0" smtClean="0">
                <a:latin typeface="Gadugi" panose="020B0502040204020203" pitchFamily="34" charset="0"/>
                <a:ea typeface="Gadugi" panose="020B0502040204020203" pitchFamily="34" charset="0"/>
              </a:rPr>
              <a:t>closures: </a:t>
            </a:r>
            <a:endParaRPr lang="en-US" sz="1500" b="1" dirty="0" smtClean="0">
              <a:latin typeface="Gadugi" panose="020B0502040204020203" pitchFamily="34" charset="0"/>
              <a:ea typeface="Gadugi" panose="020B0502040204020203" pitchFamily="34" charset="0"/>
            </a:endParaRPr>
          </a:p>
        </p:txBody>
      </p:sp>
      <p:graphicFrame>
        <p:nvGraphicFramePr>
          <p:cNvPr id="21" name="Diagram 20"/>
          <p:cNvGraphicFramePr/>
          <p:nvPr>
            <p:extLst>
              <p:ext uri="{D42A27DB-BD31-4B8C-83A1-F6EECF244321}">
                <p14:modId xmlns:p14="http://schemas.microsoft.com/office/powerpoint/2010/main" val="3864327208"/>
              </p:ext>
            </p:extLst>
          </p:nvPr>
        </p:nvGraphicFramePr>
        <p:xfrm>
          <a:off x="2424865" y="4212941"/>
          <a:ext cx="5149160" cy="28071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31559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807357"/>
          </a:xfrm>
          <a:prstGeom prst="rect">
            <a:avLst/>
          </a:prstGeom>
          <a:solidFill>
            <a:srgbClr val="009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a:spLocks noGrp="1"/>
          </p:cNvSpPr>
          <p:nvPr/>
        </p:nvSpPr>
        <p:spPr>
          <a:xfrm>
            <a:off x="582985" y="251278"/>
            <a:ext cx="8261507" cy="368300"/>
          </a:xfrm>
          <a:prstGeom prst="rect">
            <a:avLst/>
          </a:prstGeom>
        </p:spPr>
        <p:txBody>
          <a:bodyPr lIns="0" tIns="0" rIns="0" bIns="0" anchor="ctr" anchorCtr="0"/>
          <a:lstStyle>
            <a:lvl1pPr algn="l" rtl="0" eaLnBrk="0" fontAlgn="base" hangingPunct="0">
              <a:spcBef>
                <a:spcPct val="0"/>
              </a:spcBef>
              <a:spcAft>
                <a:spcPct val="0"/>
              </a:spcAft>
              <a:defRPr sz="2800" b="1">
                <a:solidFill>
                  <a:srgbClr val="000066"/>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000066"/>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b="1">
                <a:solidFill>
                  <a:srgbClr val="000066"/>
                </a:solidFill>
                <a:latin typeface="Arial" pitchFamily="34" charset="0"/>
              </a:defRPr>
            </a:lvl6pPr>
            <a:lvl7pPr marL="914400" algn="ctr" rtl="0" eaLnBrk="0" fontAlgn="base" hangingPunct="0">
              <a:spcBef>
                <a:spcPct val="0"/>
              </a:spcBef>
              <a:spcAft>
                <a:spcPct val="0"/>
              </a:spcAft>
              <a:defRPr b="1">
                <a:solidFill>
                  <a:srgbClr val="000066"/>
                </a:solidFill>
                <a:latin typeface="Arial" pitchFamily="34" charset="0"/>
              </a:defRPr>
            </a:lvl7pPr>
            <a:lvl8pPr marL="1371600" algn="ctr" rtl="0" eaLnBrk="0" fontAlgn="base" hangingPunct="0">
              <a:spcBef>
                <a:spcPct val="0"/>
              </a:spcBef>
              <a:spcAft>
                <a:spcPct val="0"/>
              </a:spcAft>
              <a:defRPr b="1">
                <a:solidFill>
                  <a:srgbClr val="000066"/>
                </a:solidFill>
                <a:latin typeface="Arial" pitchFamily="34" charset="0"/>
              </a:defRPr>
            </a:lvl8pPr>
            <a:lvl9pPr marL="1828800" algn="ctr" rtl="0" eaLnBrk="0" fontAlgn="base" hangingPunct="0">
              <a:spcBef>
                <a:spcPct val="0"/>
              </a:spcBef>
              <a:spcAft>
                <a:spcPct val="0"/>
              </a:spcAft>
              <a:defRPr b="1">
                <a:solidFill>
                  <a:srgbClr val="000066"/>
                </a:solidFill>
                <a:latin typeface="Arial" pitchFamily="34" charset="0"/>
              </a:defRPr>
            </a:lvl9pPr>
          </a:lstStyle>
          <a:p>
            <a:pPr algn="ctr"/>
            <a:r>
              <a:rPr lang="tr-TR" dirty="0">
                <a:solidFill>
                  <a:schemeClr val="bg1"/>
                </a:solidFill>
                <a:latin typeface="Gadugi"/>
                <a:cs typeface="Gadugi"/>
              </a:rPr>
              <a:t>Presentation </a:t>
            </a:r>
            <a:r>
              <a:rPr lang="en-GB" dirty="0" smtClean="0">
                <a:solidFill>
                  <a:schemeClr val="bg1"/>
                </a:solidFill>
                <a:latin typeface="Gadugi"/>
                <a:cs typeface="Gadugi"/>
              </a:rPr>
              <a:t>o</a:t>
            </a:r>
            <a:r>
              <a:rPr lang="tr-TR" dirty="0" err="1" smtClean="0">
                <a:solidFill>
                  <a:schemeClr val="bg1"/>
                </a:solidFill>
                <a:latin typeface="Gadugi"/>
                <a:cs typeface="Gadugi"/>
              </a:rPr>
              <a:t>utline</a:t>
            </a:r>
            <a:endParaRPr lang="tr-TR" dirty="0">
              <a:solidFill>
                <a:schemeClr val="bg1"/>
              </a:solidFill>
              <a:latin typeface="Gadugi"/>
              <a:cs typeface="Gadugi"/>
            </a:endParaRPr>
          </a:p>
        </p:txBody>
      </p:sp>
      <p:graphicFrame>
        <p:nvGraphicFramePr>
          <p:cNvPr id="2" name="Diagram 1"/>
          <p:cNvGraphicFramePr/>
          <p:nvPr>
            <p:extLst>
              <p:ext uri="{D42A27DB-BD31-4B8C-83A1-F6EECF244321}">
                <p14:modId xmlns:p14="http://schemas.microsoft.com/office/powerpoint/2010/main" val="3062288423"/>
              </p:ext>
            </p:extLst>
          </p:nvPr>
        </p:nvGraphicFramePr>
        <p:xfrm>
          <a:off x="-27516" y="1183959"/>
          <a:ext cx="9095316" cy="4985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52231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95507EA9_CA10_41F2_942D_5D7496ADD347&quot;,&quot;SourceFullName&quot;:&quot;https://portal.oecd.org/eshare/grs/pc/Deliverables/SMEPI2022/Publication/13_Tables and graphs/00 - Standardized graphs/Figure X - regional spider graph.xlsx&quot;,&quot;LastUpdate&quot;:&quot;2022-06-17 4:47 PM&quot;,&quot;UpdatedBy&quot;:&quot;Petrovic_M&quot;,&quot;IsLinked&quot;:false,&quot;IsBrokenLink&quot;:false,&quot;Type&quot;:1}"/>
</p:tagLst>
</file>

<file path=ppt/tags/tag1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FA1CC50A_E46E_4F17_BD8C_FCC1F17F1A56&quot;,&quot;SourceFullName&quot;:&quot;https://portal.oecd.org/eshare/grs/pc/Deliverables/SMEPI2022/Meetings/08 - Dubrovnik Forum/05_Presentation/Spider graphs - dimensions.xlsx&quot;,&quot;LastUpdate&quot;:&quot;2022-06-29 10:32 PM&quot;,&quot;UpdatedBy&quot;:&quot;Petrovic_M&quot;,&quot;IsLinked&quot;:false,&quot;IsBrokenLink&quot;:false,&quot;Type&quot;:1}"/>
</p:tagLst>
</file>

<file path=ppt/tags/tag1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D4994842_B34B_4F76_82AA_A46D7309EDA8&quot;,&quot;SourceFullName&quot;:&quot;https://portal.oecd.org/eshare/grs/pc/Deliverables/SMEPI2022/Meetings/08 - Dubrovnik Forum/05_Presentation/Spider graphs - dimensions.xlsx&quot;,&quot;LastUpdate&quot;:&quot;2022-06-29 10:34 PM&quot;,&quot;UpdatedBy&quot;:&quot;Petrovic_M&quot;,&quot;IsLinked&quot;:false,&quot;IsBrokenLink&quot;:false,&quot;Type&quot;:1}"/>
</p:tagLst>
</file>

<file path=ppt/tags/tag1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E3689545_87DB_446C_9F46_8E9913E17DC5&quot;,&quot;SourceFullName&quot;:&quot;https://portal.oecd.org/eshare/grs/pc/Deliverables/SMEPI2022/Meetings/08 - Dubrovnik Forum/05_Presentation/Spider graphs - dimensions.xlsx&quot;,&quot;LastUpdate&quot;:&quot;2022-06-29 10:33 PM&quot;,&quot;UpdatedBy&quot;:&quot;Petrovic_M&quot;,&quot;IsLinked&quot;:false,&quot;IsBrokenLink&quot;:false,&quot;Type&quot;:1}"/>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ADA6DFB4_1821_4631_9952_CDA515525B00&quot;,&quot;SourceFullName&quot;:&quot;https://portal.oecd.org/eshare/grs/pc/Deliverables/SMEPI2022/Meetings/08 - Dubrovnik Forum/05_Presentation/Spider graphs - dimensions.xlsx&quot;,&quot;LastUpdate&quot;:&quot;2022-06-29 4:10 PM&quot;,&quot;UpdatedBy&quot;:&quot;Petrovic_M&quot;,&quot;IsLinked&quot;:false,&quot;IsBrokenLink&quot;:false,&quot;Type&quot;:1}"/>
</p:tagLst>
</file>

<file path=ppt/tags/tag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273EE1D_1051_434E_8FCA_EA90C54DBD96&quot;,&quot;SourceFullName&quot;:&quot;https://portal.oecd.org/eshare/grs/pc/Deliverables/SMEPI2022/Meetings/08 - Dubrovnik Forum/05_Presentation/Spider graphs - dimensions.xlsx&quot;,&quot;LastUpdate&quot;:&quot;2022-06-29 4:10 PM&quot;,&quot;UpdatedBy&quot;:&quot;Petrovic_M&quot;,&quot;IsLinked&quot;:false,&quot;IsBrokenLink&quot;:false,&quot;Type&quot;:1}"/>
</p:tagLst>
</file>

<file path=ppt/tags/tag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ACEF5728_934A_46E3_8E15_1108FE3826AB&quot;,&quot;SourceFullName&quot;:&quot;https://portal.oecd.org/eshare/grs/pc/Deliverables/SMEPI2022/Meetings/08 - Dubrovnik Forum/05_Presentation/Spider graphs - dimensions.xlsx&quot;,&quot;LastUpdate&quot;:&quot;2022-06-29 4:10 PM&quot;,&quot;UpdatedBy&quot;:&quot;Petrovic_M&quot;,&quot;IsLinked&quot;:false,&quot;IsBrokenLink&quot;:false,&quot;Type&quot;:1}"/>
</p:tagLst>
</file>

<file path=ppt/tags/tag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3F17967F_389A_486B_BA3D_E91F8A46C816&quot;,&quot;SourceFullName&quot;:&quot;https://portal.oecd.org/eshare/grs/pc/Deliverables/SMEPI2022/Meetings/08 - Dubrovnik Forum/05_Presentation/Spider graphs - dimensions.xlsx&quot;,&quot;LastUpdate&quot;:&quot;2022-06-29 5:28 PM&quot;,&quot;UpdatedBy&quot;:&quot;Petrovic_M&quot;,&quot;IsLinked&quot;:false,&quot;IsBrokenLink&quot;:false,&quot;Type&quot;:1}"/>
</p:tagLst>
</file>

<file path=ppt/tags/tag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FBCB00F3_3690_44F6_B7B7_3799253CBAE8&quot;,&quot;SourceFullName&quot;:&quot;https://portal.oecd.org/eshare/grs/pc/Deliverables/SMEPI2022/Meetings/08 - Dubrovnik Forum/05_Presentation/Spider graphs - dimensions.xlsx&quot;,&quot;LastUpdate&quot;:&quot;2022-06-30 10:13 AM&quot;,&quot;UpdatedBy&quot;:&quot;Petrovic_M&quot;,&quot;IsLinked&quot;:false,&quot;IsBrokenLink&quot;:false,&quot;Type&quot;:1}"/>
</p:tagLst>
</file>

<file path=ppt/tags/tag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DDF85A51_5F96_4F83_83C0_36FBAA705DE6&quot;,&quot;SourceFullName&quot;:&quot;https://portal.oecd.org/eshare/grs/pc/Deliverables/SMEPI2022/Meetings/08 - Dubrovnik Forum/05_Presentation/Spider graphs - dimensions.xlsx&quot;,&quot;LastUpdate&quot;:&quot;2022-06-30 10:10 AM&quot;,&quot;UpdatedBy&quot;:&quot;Petrovic_M&quot;,&quot;IsLinked&quot;:false,&quot;IsBrokenLink&quot;:false,&quot;Type&quot;:1}"/>
</p:tagLst>
</file>

<file path=ppt/tags/tag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D9D171E_215F_427A_9852_29833DA4E5C2&quot;,&quot;SourceFullName&quot;:&quot;https://portal.oecd.org/eshare/grs/pc/Deliverables/SMEPI2022/Meetings/08 - Dubrovnik Forum/05_Presentation/Spider graphs - dimensions.xlsx&quot;,&quot;LastUpdate&quot;:&quot;2022-06-29 5:28 PM&quot;,&quot;UpdatedBy&quot;:&quot;Petrovic_M&quot;,&quot;IsLinked&quot;:false,&quot;IsBrokenLink&quot;:false,&quot;Type&quot;:1}"/>
</p:tagLst>
</file>

<file path=ppt/tags/tag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C722B6F_C428_456C_9661_CF49E95E3840&quot;,&quot;SourceFullName&quot;:&quot;https://portal.oecd.org/eshare/grs/pc/Deliverables/SMEPI2022/Meetings/08 - Dubrovnik Forum/05_Presentation/Spider graphs - dimensions.xlsx&quot;,&quot;LastUpdate&quot;:&quot;2022-06-29 10:32 PM&quot;,&quot;UpdatedBy&quot;:&quot;Petrovic_M&quot;,&quot;IsLinked&quot;:false,&quot;IsBrokenLink&quot;:false,&quot;Type&quot;: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tFieldPriority xmlns="http://www.oecd.org/eshare/projectsentre/CtFieldPriority/" xmlns:i="http://www.w3.org/2001/XMLSchema-instance">
  <PriorityFields xmlns:a="http://schemas.microsoft.com/2003/10/Serialization/Arrays"/>
</CtFieldPriority>
</file>

<file path=customXml/item2.xml><?xml version="1.0" encoding="utf-8"?>
<?mso-contentType ?>
<SharedContentType xmlns="Microsoft.SharePoint.Taxonomy.ContentTypeSync" SourceId="27ec883c-a62c-444f-a935-fcddb579e39d" ContentTypeId="0x0101008B4DD370EC31429186F3AD49F0D3098F004A77CEA22D3A40738DB9741B0FD4187A" PreviousValue="false"/>
</file>

<file path=customXml/item3.xml><?xml version="1.0" encoding="utf-8"?>
<p:properties xmlns:p="http://schemas.microsoft.com/office/2006/metadata/properties" xmlns:xsi="http://www.w3.org/2001/XMLSchema-instance">
  <documentManagement>
    <h941d5ad240e42c1ac5e8179aa23b15e xmlns="439f5b02-3b33-475e-b1dd-2befeeb2508a">
      <Terms xmlns="http://schemas.microsoft.com/office/infopath/2007/PartnerControls"/>
    </h941d5ad240e42c1ac5e8179aa23b15e>
    <n6ea0116cd58440890c0bb9a25ab7bf4 xmlns="0fdfc921-f221-4763-9e31-81f120c7cd17">
      <Terms xmlns="http://schemas.microsoft.com/office/infopath/2007/PartnerControls"/>
    </n6ea0116cd58440890c0bb9a25ab7bf4>
    <OECDPinnedBy xmlns="0fdfc921-f221-4763-9e31-81f120c7cd17">
      <UserInfo>
        <DisplayName/>
        <AccountId xsi:nil="true"/>
        <AccountType/>
      </UserInfo>
    </OECDPinnedBy>
    <OECDTagsCache xmlns="0fdfc921-f221-4763-9e31-81f120c7cd17" xsi:nil="true"/>
    <OECDKimBussinessContext xmlns="54c4cd27-f286-408f-9ce0-33c1e0f3ab39" xsi:nil="true"/>
    <OECDlanguage xmlns="ca82dde9-3436-4d3d-bddd-d31447390034">English</OECDlanguage>
    <eSharePWBTaxHTField0 xmlns="c9f238dd-bb73-4aef-a7a5-d644ad823e52">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3adabb5f-45b7-4a20-bdde-219e8d9477af</TermId>
        </TermInfo>
      </Terms>
    </eSharePWBTaxHTField0>
    <OECDProjectMembers xmlns="0fdfc921-f221-4763-9e31-81f120c7cd17">
      <UserInfo>
        <DisplayName>KISIELEWSKA Marzena, GRC/SEE</DisplayName>
        <AccountId>144</AccountId>
        <AccountType/>
      </UserInfo>
      <UserInfo>
        <DisplayName>RICHTER Anita, GRC/SEE</DisplayName>
        <AccountId>107</AccountId>
        <AccountType/>
      </UserInfo>
      <UserInfo>
        <DisplayName>PETROVIC Marijana, GRC/SEE</DisplayName>
        <AccountId>3471</AccountId>
        <AccountType/>
      </UserInfo>
      <UserInfo>
        <DisplayName>PAVLOVIC DJUKIC Jovana, GRC/SEE</DisplayName>
        <AccountId>2944</AccountId>
        <AccountType/>
      </UserInfo>
      <UserInfo>
        <DisplayName>POLAKIEWICZ Zofia, GRC/SEE</DisplayName>
        <AccountId>3613</AccountId>
        <AccountType/>
      </UserInfo>
      <UserInfo>
        <DisplayName>GIRIN Clemence, GRC/SEE</DisplayName>
        <AccountId>3093</AccountId>
        <AccountType/>
      </UserInfo>
      <UserInfo>
        <DisplayName>LOJPUR Matija, GRC/SEE</DisplayName>
        <AccountId>3085</AccountId>
        <AccountType/>
      </UserInfo>
      <UserInfo>
        <DisplayName>AGA Elma, GRC/SEE</DisplayName>
        <AccountId>3024</AccountId>
        <AccountType/>
      </UserInfo>
      <UserInfo>
        <DisplayName>MOISO Carlotta, GRC/EURASIA</DisplayName>
        <AccountId>3189</AccountId>
        <AccountType/>
      </UserInfo>
      <UserInfo>
        <DisplayName>RANTALAINEN Susan, GRC/SEE</DisplayName>
        <AccountId>3873</AccountId>
        <AccountType/>
      </UserInfo>
      <UserInfo>
        <DisplayName>LOPATKOVÁ Kristína, GRC/SEE</DisplayName>
        <AccountId>4119</AccountId>
        <AccountType/>
      </UserInfo>
    </OECDProjectMembers>
    <l1daaca4531f4c63a70952d1e850b77b xmlns="0fdfc921-f221-4763-9e31-81f120c7cd17" xsi:nil="true"/>
    <OECDMeetingDate xmlns="54c4cd27-f286-408f-9ce0-33c1e0f3ab39" xsi:nil="true"/>
    <OECDProjectLookup xmlns="0fdfc921-f221-4763-9e31-81f120c7cd17">316</OECDProjectLookup>
    <OECDProjectManager xmlns="0fdfc921-f221-4763-9e31-81f120c7cd17">
      <UserInfo>
        <DisplayName/>
        <AccountId>2944</AccountId>
        <AccountType/>
      </UserInfo>
    </OECDProjectManager>
    <eShareCommitteeTaxHTField0 xmlns="c9f238dd-bb73-4aef-a7a5-d644ad823e52">
      <Terms xmlns="http://schemas.microsoft.com/office/infopath/2007/PartnerControls"/>
    </eShareCommitteeTaxHTField0>
    <OECDKimProvenance xmlns="54c4cd27-f286-408f-9ce0-33c1e0f3ab39" xsi:nil="true"/>
    <OECDExpirationDate xmlns="439f5b02-3b33-475e-b1dd-2befeeb2508a" xsi:nil="true"/>
    <OECDMainProject xmlns="0fdfc921-f221-4763-9e31-81f120c7cd17">79</OECDMainProject>
    <OECDKimStatus xmlns="54c4cd27-f286-408f-9ce0-33c1e0f3ab39">Draft</OECDKimStatus>
    <eShareCountryTaxHTField0 xmlns="c9f238dd-bb73-4aef-a7a5-d644ad823e52">
      <Terms xmlns="http://schemas.microsoft.com/office/infopath/2007/PartnerControls">
        <TermInfo xmlns="http://schemas.microsoft.com/office/infopath/2007/PartnerControls">
          <TermName xmlns="http://schemas.microsoft.com/office/infopath/2007/PartnerControls">Western Balkans</TermName>
          <TermId xmlns="http://schemas.microsoft.com/office/infopath/2007/PartnerControls">31bd771e-fca1-4955-bd37-de1d561e7698</TermId>
        </TermInfo>
      </Term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Competitiveness</TermName>
          <TermId xmlns="http://schemas.microsoft.com/office/infopath/2007/PartnerControls">03c1a5a8-bf20-46c9-a0c2-bce0ba740de6</TermId>
        </TermInfo>
        <TermInfo xmlns="http://schemas.microsoft.com/office/infopath/2007/PartnerControls">
          <TermName xmlns="http://schemas.microsoft.com/office/infopath/2007/PartnerControls">Anti-corruption policy</TermName>
          <TermId xmlns="http://schemas.microsoft.com/office/infopath/2007/PartnerControls">f2e2779e-42b0-43a5-8f3f-a40bd4643fd3</TermId>
        </TermInfo>
        <TermInfo xmlns="http://schemas.microsoft.com/office/infopath/2007/PartnerControls">
          <TermName xmlns="http://schemas.microsoft.com/office/infopath/2007/PartnerControls">Anti-Corruption</TermName>
          <TermId xmlns="http://schemas.microsoft.com/office/infopath/2007/PartnerControls">9d56c3b3-68de-4e27-b401-3c8b0f93fb41</TermId>
        </TermInfo>
      </Terms>
    </eShareTopicTaxHTField0>
    <eShareKeywordsTaxHTField0 xmlns="c9f238dd-bb73-4aef-a7a5-d644ad823e52">
      <Terms xmlns="http://schemas.microsoft.com/office/infopath/2007/PartnerControls">
        <TermInfo xmlns="http://schemas.microsoft.com/office/infopath/2007/PartnerControls">
          <TermName xmlns="http://schemas.microsoft.com/office/infopath/2007/PartnerControls">Competitiveness</TermName>
          <TermId xmlns="http://schemas.microsoft.com/office/infopath/2007/PartnerControls">87113b33-de88-4b41-b53e-a7369841748b</TermId>
        </TermInfo>
        <TermInfo xmlns="http://schemas.microsoft.com/office/infopath/2007/PartnerControls">
          <TermName xmlns="http://schemas.microsoft.com/office/infopath/2007/PartnerControls">Inter-directorate-co-operation</TermName>
          <TermId xmlns="http://schemas.microsoft.com/office/infopath/2007/PartnerControls">eba632cf-395d-45b7-9a02-ddc7b7177caa</TermId>
        </TermInfo>
      </Terms>
    </eShareKeywordsTaxHTField0>
    <TaxCatchAll xmlns="ca82dde9-3436-4d3d-bddd-d31447390034">
      <Value>284</Value>
      <Value>279</Value>
      <Value>229</Value>
      <Value>228</Value>
      <Value>227</Value>
      <Value>191</Value>
      <Value>3</Value>
    </TaxCatchAll>
    <eShareOrganisationTaxHTField0 xmlns="c9f238dd-bb73-4aef-a7a5-d644ad823e52" xsi:nil="true"/>
    <OECDDeliverableManager xmlns="0fdfc921-f221-4763-9e31-81f120c7cd17">
      <UserInfo>
        <DisplayName/>
        <AccountId xsi:nil="true"/>
        <AccountType/>
      </UserInfo>
    </OECDDeliverableManager>
  </documentManagement>
</p:properties>
</file>

<file path=customXml/item4.xml><?xml version="1.0" encoding="utf-8"?>
<?mso-contentType ?>
<FormTemplates xmlns="http://schemas.microsoft.com/sharepoint/v3/contenttype/forms">
  <Display>OECDListFormCollapsible</Display>
  <Edit>OECDListFormCollapsible</Edit>
  <New>OECDListFormCollapsible</New>
</FormTemplates>
</file>

<file path=customXml/item5.xml><?xml version="1.0" encoding="utf-8"?>
<ct:contentTypeSchema xmlns:ct="http://schemas.microsoft.com/office/2006/metadata/contentType" xmlns:ma="http://schemas.microsoft.com/office/2006/metadata/properties/metaAttributes" ct:_="" ma:_="" ma:contentTypeName="Presentation" ma:contentTypeID="0x0101008B4DD370EC31429186F3AD49F0D3098F004A77CEA22D3A40738DB9741B0FD4187A0081A297DA330C4955888849EBD611C22600DCEF78659DA823439EB27E258BBF12D9" ma:contentTypeVersion="80" ma:contentTypeDescription="" ma:contentTypeScope="" ma:versionID="ac41d8ed98f0687b37905b543d47741d">
  <xsd:schema xmlns:xsd="http://www.w3.org/2001/XMLSchema" xmlns:xs="http://www.w3.org/2001/XMLSchema" xmlns:p="http://schemas.microsoft.com/office/2006/metadata/properties" xmlns:ns1="54c4cd27-f286-408f-9ce0-33c1e0f3ab39" xmlns:ns2="439f5b02-3b33-475e-b1dd-2befeeb2508a" xmlns:ns3="0fdfc921-f221-4763-9e31-81f120c7cd17" xmlns:ns5="c9f238dd-bb73-4aef-a7a5-d644ad823e52" xmlns:ns6="ca82dde9-3436-4d3d-bddd-d31447390034" targetNamespace="http://schemas.microsoft.com/office/2006/metadata/properties" ma:root="true" ma:fieldsID="8a2b5494c3e14c48e0921c0b588d3849" ns1:_="" ns2:_="" ns3:_="" ns5:_="" ns6:_="">
    <xsd:import namespace="54c4cd27-f286-408f-9ce0-33c1e0f3ab39"/>
    <xsd:import namespace="439f5b02-3b33-475e-b1dd-2befeeb2508a"/>
    <xsd:import namespace="0fdfc921-f221-4763-9e31-81f120c7cd17"/>
    <xsd:import namespace="c9f238dd-bb73-4aef-a7a5-d644ad823e52"/>
    <xsd:import namespace="ca82dde9-3436-4d3d-bddd-d31447390034"/>
    <xsd:element name="properties">
      <xsd:complexType>
        <xsd:sequence>
          <xsd:element name="documentManagement">
            <xsd:complexType>
              <xsd:all>
                <xsd:element ref="ns1:OECDMeetingDate" minOccurs="0"/>
                <xsd:element ref="ns1:OECDKimStatus" minOccurs="0"/>
                <xsd:element ref="ns1:OECDKimBussinessContext" minOccurs="0"/>
                <xsd:element ref="ns1:OECDKimProvenance" minOccurs="0"/>
                <xsd:element ref="ns2:OECDExpirationDate" minOccurs="0"/>
                <xsd:element ref="ns3:OECDProjectLookup" minOccurs="0"/>
                <xsd:element ref="ns3:OECDProjectManager" minOccurs="0"/>
                <xsd:element ref="ns3:OECDProjectMembers" minOccurs="0"/>
                <xsd:element ref="ns3:OECDMainProject" minOccurs="0"/>
                <xsd:element ref="ns3:OECDPinnedBy" minOccurs="0"/>
                <xsd:element ref="ns3:OECDTagsCache" minOccurs="0"/>
                <xsd:element ref="ns5:eShareKeywordsTaxHTField0" minOccurs="0"/>
                <xsd:element ref="ns5:eShareTopicTaxHTField0" minOccurs="0"/>
                <xsd:element ref="ns5:eShareCountryTaxHTField0" minOccurs="0"/>
                <xsd:element ref="ns6:OECDlanguage" minOccurs="0"/>
                <xsd:element ref="ns6:TaxCatchAllLabel" minOccurs="0"/>
                <xsd:element ref="ns3:l1daaca4531f4c63a70952d1e850b77b" minOccurs="0"/>
                <xsd:element ref="ns5:eShareOrganisationTaxHTField0" minOccurs="0"/>
                <xsd:element ref="ns6:TaxCatchAll" minOccurs="0"/>
                <xsd:element ref="ns5:eSharePWBTaxHTField0" minOccurs="0"/>
                <xsd:element ref="ns5:eShareCommitteeTaxHTField0" minOccurs="0"/>
                <xsd:element ref="ns2:h941d5ad240e42c1ac5e8179aa23b15e" minOccurs="0"/>
                <xsd:element ref="ns3:n6ea0116cd58440890c0bb9a25ab7bf4" minOccurs="0"/>
                <xsd:element ref="ns3:OECDDeliverableManag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MeetingDate" ma:index="0" nillable="true" ma:displayName="Meeting Date" ma:default="" ma:format="DateOnly" ma:hidden="true" ma:internalName="OECDMeetingDate" ma:readOnly="false">
      <xsd:simpleType>
        <xsd:restriction base="dms:DateTime"/>
      </xsd:simpleType>
    </xsd:element>
    <xsd:element name="OECDKimStatus" ma:index="3"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BussinessContext" ma:index="4" nillable="true" ma:displayName="Kim bussiness context" ma:description="" ma:hidden="true" ma:internalName="OECDKimBussinessContext" ma:readOnly="false">
      <xsd:simpleType>
        <xsd:restriction base="dms:Text"/>
      </xsd:simpleType>
    </xsd:element>
    <xsd:element name="OECDKimProvenance" ma:index="5" nillable="true" ma:displayName="Kim provenance" ma:description="" ma:hidden="true" ma:internalName="OECDKimProvenanc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9f5b02-3b33-475e-b1dd-2befeeb2508a"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h941d5ad240e42c1ac5e8179aa23b15e" ma:index="35" nillable="true" ma:taxonomy="true" ma:internalName="h941d5ad240e42c1ac5e8179aa23b15e" ma:taxonomyFieldName="OECDHorizontalProjects" ma:displayName="Horizontal project" ma:readOnly="false" ma:default="" ma:fieldId="{1941d5ad-240e-42c1-ac5e-8179aa23b15e}"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dfc921-f221-4763-9e31-81f120c7cd17"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bf49a777-15e6-4f0c-a068-0246e95b4d6b" ma:internalName="OECDProjectLookup" ma:readOnly="false" ma:showField="OECDShortProjectName" ma:web="0fdfc921-f221-4763-9e31-81f120c7cd17">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bf49a777-15e6-4f0c-a068-0246e95b4d6b"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TagsCache" ma:index="17" nillable="true" ma:displayName="Tags cache" ma:description="" ma:hidden="true" ma:internalName="OECDTagsCache">
      <xsd:simpleType>
        <xsd:restriction base="dms:Note"/>
      </xsd:simpleType>
    </xsd:element>
    <xsd:element name="l1daaca4531f4c63a70952d1e850b77b" ma:index="29" nillable="true" ma:displayName="Deliverable owner_0" ma:hidden="true" ma:internalName="l1daaca4531f4c63a70952d1e850b77b">
      <xsd:simpleType>
        <xsd:restriction base="dms:Note"/>
      </xsd:simpleType>
    </xsd:element>
    <xsd:element name="n6ea0116cd58440890c0bb9a25ab7bf4" ma:index="36" nillable="true" ma:taxonomy="true" ma:internalName="n6ea0116cd58440890c0bb9a25ab7bf4" ma:taxonomyFieldName="OECDProjectOwnerStructure" ma:displayName="Project owner" ma:readOnly="false" ma:default="" ma:fieldId="76ea0116-cd58-4408-90c0-bb9a25ab7bf4"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DeliverableManager" ma:index="39" nillable="true" ma:displayName="In charge" ma:description="" ma:hidden="true" ma:internalName="OECDDeliverableManag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KeywordsTaxHTField0" ma:index="22"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TopicTaxHTField0" ma:index="23"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CountryTaxHTField0" ma:index="24"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OrganisationTaxHTField0" ma:index="30" nillable="true" ma:displayName="eShareOrganisation_0" ma:description="" ma:hidden="true" ma:internalName="eShareOrganisationTaxHTField0">
      <xsd:simpleType>
        <xsd:restriction base="dms:Note"/>
      </xsd:simpleType>
    </xsd:element>
    <xsd:element name="eSharePWBTaxHTField0" ma:index="32" nillable="true" ma:taxonomy="true" ma:internalName="eSharePWBTaxHTField0" ma:taxonomyFieldName="OECDPWB" ma:displayName="PWB" ma:readOnly="false" ma:default=""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element name="eShareCommitteeTaxHTField0" ma:index="34" nillable="true" ma:taxonomy="true" ma:internalName="eShareCommitteeTaxHTField0" ma:taxonomyFieldName="OECDCommittee" ma:displayName="Committee" ma:readOnly="fals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26"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Label" ma:index="28" nillable="true" ma:displayName="Taxonomy Catch All Column1" ma:hidden="true" ma:list="{de36993c-b87f-46e8-a622-00d397574c34}" ma:internalName="TaxCatchAllLabel" ma:readOnly="true" ma:showField="CatchAllDataLabel" ma:web="439f5b02-3b33-475e-b1dd-2befeeb2508a">
      <xsd:complexType>
        <xsd:complexContent>
          <xsd:extension base="dms:MultiChoiceLookup">
            <xsd:sequence>
              <xsd:element name="Value" type="dms:Lookup" maxOccurs="unbounded" minOccurs="0" nillable="true"/>
            </xsd:sequence>
          </xsd:extension>
        </xsd:complexContent>
      </xsd:complexType>
    </xsd:element>
    <xsd:element name="TaxCatchAll" ma:index="31" nillable="true" ma:displayName="Taxonomy Catch All Column" ma:hidden="true" ma:list="{de36993c-b87f-46e8-a622-00d397574c34}" ma:internalName="TaxCatchAll" ma:showField="CatchAllData" ma:web="439f5b02-3b33-475e-b1dd-2befeeb250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926E9B-8A69-4447-8E33-306866F56F1E}">
  <ds:schemaRefs>
    <ds:schemaRef ds:uri="http://www.oecd.org/eshare/projectsentre/CtFieldPriority/"/>
    <ds:schemaRef ds:uri="http://schemas.microsoft.com/2003/10/Serialization/Arrays"/>
  </ds:schemaRefs>
</ds:datastoreItem>
</file>

<file path=customXml/itemProps2.xml><?xml version="1.0" encoding="utf-8"?>
<ds:datastoreItem xmlns:ds="http://schemas.openxmlformats.org/officeDocument/2006/customXml" ds:itemID="{82A95DFF-FBC6-4C39-9DDF-BA3F3A8D4A35}">
  <ds:schemaRefs>
    <ds:schemaRef ds:uri="Microsoft.SharePoint.Taxonomy.ContentTypeSync"/>
  </ds:schemaRefs>
</ds:datastoreItem>
</file>

<file path=customXml/itemProps3.xml><?xml version="1.0" encoding="utf-8"?>
<ds:datastoreItem xmlns:ds="http://schemas.openxmlformats.org/officeDocument/2006/customXml" ds:itemID="{91032F60-DC46-4BA8-BF3D-B38F4AFDBC15}">
  <ds:schemaRefs>
    <ds:schemaRef ds:uri="http://purl.org/dc/terms/"/>
    <ds:schemaRef ds:uri="http://schemas.openxmlformats.org/package/2006/metadata/core-properties"/>
    <ds:schemaRef ds:uri="439f5b02-3b33-475e-b1dd-2befeeb2508a"/>
    <ds:schemaRef ds:uri="http://schemas.microsoft.com/office/2006/documentManagement/types"/>
    <ds:schemaRef ds:uri="http://schemas.microsoft.com/office/infopath/2007/PartnerControls"/>
    <ds:schemaRef ds:uri="0fdfc921-f221-4763-9e31-81f120c7cd17"/>
    <ds:schemaRef ds:uri="http://purl.org/dc/elements/1.1/"/>
    <ds:schemaRef ds:uri="http://schemas.microsoft.com/office/2006/metadata/properties"/>
    <ds:schemaRef ds:uri="54c4cd27-f286-408f-9ce0-33c1e0f3ab39"/>
    <ds:schemaRef ds:uri="ca82dde9-3436-4d3d-bddd-d31447390034"/>
    <ds:schemaRef ds:uri="c9f238dd-bb73-4aef-a7a5-d644ad823e52"/>
    <ds:schemaRef ds:uri="http://www.w3.org/XML/1998/namespace"/>
    <ds:schemaRef ds:uri="http://purl.org/dc/dcmitype/"/>
  </ds:schemaRefs>
</ds:datastoreItem>
</file>

<file path=customXml/itemProps4.xml><?xml version="1.0" encoding="utf-8"?>
<ds:datastoreItem xmlns:ds="http://schemas.openxmlformats.org/officeDocument/2006/customXml" ds:itemID="{D74FA243-C91E-43A3-A937-2E1E9310F8B9}">
  <ds:schemaRefs>
    <ds:schemaRef ds:uri="http://schemas.microsoft.com/sharepoint/v3/contenttype/forms"/>
  </ds:schemaRefs>
</ds:datastoreItem>
</file>

<file path=customXml/itemProps5.xml><?xml version="1.0" encoding="utf-8"?>
<ds:datastoreItem xmlns:ds="http://schemas.openxmlformats.org/officeDocument/2006/customXml" ds:itemID="{BA7A99A3-B85D-4C28-9AE1-0066746E97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439f5b02-3b33-475e-b1dd-2befeeb2508a"/>
    <ds:schemaRef ds:uri="0fdfc921-f221-4763-9e31-81f120c7cd17"/>
    <ds:schemaRef ds:uri="c9f238dd-bb73-4aef-a7a5-d644ad823e52"/>
    <ds:schemaRef ds:uri="ca82dde9-3436-4d3d-bddd-d314473900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47201</TotalTime>
  <Words>1841</Words>
  <Application>Microsoft Office PowerPoint</Application>
  <PresentationFormat>On-screen Show (4:3)</PresentationFormat>
  <Paragraphs>294</Paragraphs>
  <Slides>16</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ＭＳ Ｐゴシック</vt:lpstr>
      <vt:lpstr>Arial</vt:lpstr>
      <vt:lpstr>Book Antiqua</vt:lpstr>
      <vt:lpstr>Calibri</vt:lpstr>
      <vt:lpstr>Gadugi</vt:lpstr>
      <vt:lpstr>Georgia</vt:lpstr>
      <vt:lpstr>MyriadPro-Bold</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Baseline Arts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OECD Marijana</dc:creator>
  <cp:lastModifiedBy>RANTALAINEN Susan, GRC/SEE</cp:lastModifiedBy>
  <cp:revision>1663</cp:revision>
  <cp:lastPrinted>2019-05-03T13:09:37Z</cp:lastPrinted>
  <dcterms:created xsi:type="dcterms:W3CDTF">2015-11-08T22:11:44Z</dcterms:created>
  <dcterms:modified xsi:type="dcterms:W3CDTF">2022-08-09T16:46:07Z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0x0101008B4DD370EC31429186F3AD49F0D3098F004A77CEA22D3A40738DB9741B0FD4187A0081A297DA330C4955888849EBD611C22600DCEF78659DA823439EB27E258BBF12D9</vt:lpwstr>
  </property>
  <property fmtid="{D5CDD505-2E9C-101B-9397-08002B2CF9AE}" pid="3" name="OECDProjectOwnerStructure">
    <vt:lpwstr/>
  </property>
  <property fmtid="{D5CDD505-2E9C-101B-9397-08002B2CF9AE}" pid="4" name="OECDTopic">
    <vt:lpwstr>191;#Competitiveness|03c1a5a8-bf20-46c9-a0c2-bce0ba740de6;#227;#Anti-corruption policy|f2e2779e-42b0-43a5-8f3f-a40bd4643fd3;#228;#Anti-Corruption|9d56c3b3-68de-4e27-b401-3c8b0f93fb41</vt:lpwstr>
  </property>
  <property fmtid="{D5CDD505-2E9C-101B-9397-08002B2CF9AE}" pid="5" name="OECDHorizontalProjects">
    <vt:lpwstr/>
  </property>
  <property fmtid="{D5CDD505-2E9C-101B-9397-08002B2CF9AE}" pid="6" name="OECDCountry">
    <vt:lpwstr>229;#Western Balkans|31bd771e-fca1-4955-bd37-de1d561e7698</vt:lpwstr>
  </property>
  <property fmtid="{D5CDD505-2E9C-101B-9397-08002B2CF9AE}" pid="7" name="OECDCommittee">
    <vt:lpwstr/>
  </property>
  <property fmtid="{D5CDD505-2E9C-101B-9397-08002B2CF9AE}" pid="8" name="OECDPWB">
    <vt:lpwstr>3;#(n/a)|3adabb5f-45b7-4a20-bdde-219e8d9477af</vt:lpwstr>
  </property>
  <property fmtid="{D5CDD505-2E9C-101B-9397-08002B2CF9AE}" pid="9" name="OECDKeywords">
    <vt:lpwstr>284;#Competitiveness|87113b33-de88-4b41-b53e-a7369841748b;#279;#Inter-directorate-co-operation|eba632cf-395d-45b7-9a02-ddc7b7177caa</vt:lpwstr>
  </property>
  <property fmtid="{D5CDD505-2E9C-101B-9397-08002B2CF9AE}" pid="10" name="eShareOrganisationTaxHTField0">
    <vt:lpwstr/>
  </property>
  <property fmtid="{D5CDD505-2E9C-101B-9397-08002B2CF9AE}" pid="11" name="d0b6f6ac229144c2899590f0436d9385">
    <vt:lpwstr/>
  </property>
  <property fmtid="{D5CDD505-2E9C-101B-9397-08002B2CF9AE}" pid="12" name="OECDProject">
    <vt:lpwstr/>
  </property>
  <property fmtid="{D5CDD505-2E9C-101B-9397-08002B2CF9AE}" pid="13" name="OECDOrganisation">
    <vt:lpwstr/>
  </property>
  <property fmtid="{D5CDD505-2E9C-101B-9397-08002B2CF9AE}" pid="14" name="_docset_NoMedatataSyncRequired">
    <vt:lpwstr>False</vt:lpwstr>
  </property>
</Properties>
</file>